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305" r:id="rId5"/>
    <p:sldId id="258" r:id="rId6"/>
    <p:sldId id="329" r:id="rId7"/>
    <p:sldId id="446" r:id="rId8"/>
    <p:sldId id="451" r:id="rId9"/>
    <p:sldId id="457" r:id="rId10"/>
    <p:sldId id="454" r:id="rId11"/>
    <p:sldId id="452" r:id="rId12"/>
    <p:sldId id="453" r:id="rId13"/>
    <p:sldId id="455" r:id="rId14"/>
    <p:sldId id="456" r:id="rId15"/>
    <p:sldId id="458" r:id="rId16"/>
    <p:sldId id="460" r:id="rId17"/>
    <p:sldId id="459" r:id="rId18"/>
    <p:sldId id="335" r:id="rId19"/>
    <p:sldId id="334" r:id="rId20"/>
    <p:sldId id="462" r:id="rId21"/>
    <p:sldId id="463" r:id="rId22"/>
    <p:sldId id="464" r:id="rId23"/>
    <p:sldId id="465" r:id="rId24"/>
    <p:sldId id="466" r:id="rId25"/>
    <p:sldId id="341" r:id="rId26"/>
    <p:sldId id="343" r:id="rId27"/>
    <p:sldId id="437" r:id="rId28"/>
    <p:sldId id="438" r:id="rId29"/>
    <p:sldId id="504" r:id="rId30"/>
    <p:sldId id="505" r:id="rId31"/>
    <p:sldId id="507" r:id="rId32"/>
    <p:sldId id="509" r:id="rId33"/>
    <p:sldId id="506" r:id="rId34"/>
    <p:sldId id="510" r:id="rId35"/>
    <p:sldId id="534" r:id="rId36"/>
    <p:sldId id="508" r:id="rId37"/>
    <p:sldId id="511" r:id="rId38"/>
    <p:sldId id="512" r:id="rId39"/>
    <p:sldId id="535" r:id="rId40"/>
    <p:sldId id="513" r:id="rId41"/>
    <p:sldId id="514" r:id="rId42"/>
    <p:sldId id="536" r:id="rId43"/>
    <p:sldId id="515" r:id="rId44"/>
    <p:sldId id="523" r:id="rId45"/>
    <p:sldId id="522" r:id="rId46"/>
    <p:sldId id="517" r:id="rId47"/>
    <p:sldId id="518" r:id="rId48"/>
    <p:sldId id="519" r:id="rId49"/>
    <p:sldId id="520" r:id="rId50"/>
    <p:sldId id="525" r:id="rId51"/>
    <p:sldId id="530" r:id="rId52"/>
    <p:sldId id="529" r:id="rId53"/>
    <p:sldId id="521" r:id="rId54"/>
    <p:sldId id="527" r:id="rId55"/>
    <p:sldId id="528" r:id="rId56"/>
    <p:sldId id="526" r:id="rId57"/>
    <p:sldId id="531" r:id="rId58"/>
    <p:sldId id="533" r:id="rId59"/>
    <p:sldId id="495" r:id="rId60"/>
    <p:sldId id="497" r:id="rId61"/>
    <p:sldId id="440" r:id="rId62"/>
    <p:sldId id="483" r:id="rId63"/>
    <p:sldId id="375" r:id="rId64"/>
    <p:sldId id="374" r:id="rId65"/>
    <p:sldId id="282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5A"/>
    <a:srgbClr val="FF6600"/>
    <a:srgbClr val="F7F7F7"/>
    <a:srgbClr val="66CC00"/>
    <a:srgbClr val="FFCC00"/>
    <a:srgbClr val="000000"/>
    <a:srgbClr val="2F2F2F"/>
    <a:srgbClr val="E4AC00"/>
    <a:srgbClr val="FFC000"/>
    <a:srgbClr val="4E7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7730" autoAdjust="0"/>
  </p:normalViewPr>
  <p:slideViewPr>
    <p:cSldViewPr snapToGrid="0">
      <p:cViewPr varScale="1">
        <p:scale>
          <a:sx n="77" d="100"/>
          <a:sy n="77" d="100"/>
        </p:scale>
        <p:origin x="1085" y="72"/>
      </p:cViewPr>
      <p:guideLst>
        <p:guide orient="horz" pos="1882"/>
        <p:guide pos="4238"/>
        <p:guide pos="5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commentAuthors" Target="commentAuthors.xml"/><Relationship Id="rId7" Type="http://schemas.openxmlformats.org/officeDocument/2006/relationships/slide" Target="slides/slide4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46.wmf"/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46.wmf"/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46.wmf"/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90E33-DDA0-4C7B-8AE2-4F60FCE3E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2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2.png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image" Target="../media/image2.png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6122482" y="43657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08182" y="2070100"/>
            <a:ext cx="5917118" cy="99634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spc="6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008182" y="3145152"/>
            <a:ext cx="5917118" cy="626979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6008182" y="3830634"/>
            <a:ext cx="5917118" cy="482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6122988" y="4365625"/>
            <a:ext cx="226695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 userDrawn="1">
            <p:custDataLst>
              <p:tags r:id="rId4"/>
            </p:custDataLst>
          </p:nvPr>
        </p:nvSpPr>
        <p:spPr>
          <a:xfrm>
            <a:off x="6147882" y="42514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14636" y="2127249"/>
            <a:ext cx="4636026" cy="1467537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154738" y="4251325"/>
            <a:ext cx="226060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6015038" y="3646488"/>
            <a:ext cx="4635624" cy="557212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 flipH="1">
            <a:off x="11481435" y="5893903"/>
            <a:ext cx="637540" cy="911860"/>
            <a:chOff x="17711" y="4560"/>
            <a:chExt cx="1214" cy="1735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9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0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>
            <a:off x="10430510" y="4911725"/>
            <a:ext cx="1468755" cy="1642110"/>
            <a:chOff x="16426" y="7735"/>
            <a:chExt cx="2313" cy="2586"/>
          </a:xfrm>
        </p:grpSpPr>
        <p:pic>
          <p:nvPicPr>
            <p:cNvPr id="27" name="图片 2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6426" y="8628"/>
              <a:ext cx="2313" cy="1693"/>
            </a:xfrm>
            <a:prstGeom prst="rect">
              <a:avLst/>
            </a:prstGeom>
          </p:spPr>
        </p:pic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7937" y="8875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rot="9600000">
              <a:off x="17320" y="8263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8"/>
              </p:custDataLst>
            </p:nvPr>
          </p:nvSpPr>
          <p:spPr>
            <a:xfrm rot="17940000">
              <a:off x="18189" y="8247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等腰三角形 17"/>
            <p:cNvSpPr/>
            <p:nvPr userDrawn="1">
              <p:custDataLst>
                <p:tags r:id="rId9"/>
              </p:custDataLst>
            </p:nvPr>
          </p:nvSpPr>
          <p:spPr>
            <a:xfrm rot="2520000">
              <a:off x="18065" y="7735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0" y="5224145"/>
            <a:ext cx="1468755" cy="1642110"/>
            <a:chOff x="12840" y="10770"/>
            <a:chExt cx="2313" cy="2586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 flipH="1">
              <a:off x="12840" y="11663"/>
              <a:ext cx="2313" cy="1693"/>
            </a:xfrm>
            <a:prstGeom prst="rect">
              <a:avLst/>
            </a:prstGeom>
          </p:spPr>
        </p:pic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5400000" flipH="1">
              <a:off x="13005" y="1191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 userDrawn="1">
              <p:custDataLst>
                <p:tags r:id="rId7"/>
              </p:custDataLst>
            </p:nvPr>
          </p:nvSpPr>
          <p:spPr>
            <a:xfrm rot="9600000" flipH="1">
              <a:off x="13635" y="1129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 userDrawn="1">
              <p:custDataLst>
                <p:tags r:id="rId8"/>
              </p:custDataLst>
            </p:nvPr>
          </p:nvSpPr>
          <p:spPr>
            <a:xfrm rot="17940000" flipH="1">
              <a:off x="13077" y="1128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 userDrawn="1">
              <p:custDataLst>
                <p:tags r:id="rId9"/>
              </p:custDataLst>
            </p:nvPr>
          </p:nvSpPr>
          <p:spPr>
            <a:xfrm rot="2520000" flipH="1">
              <a:off x="13201" y="1077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12115" y="770255"/>
            <a:ext cx="4130675" cy="882015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16560" y="1764030"/>
            <a:ext cx="4126865" cy="409321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 flipH="1">
            <a:off x="85090" y="69215"/>
            <a:ext cx="637540" cy="911860"/>
            <a:chOff x="17711" y="4560"/>
            <a:chExt cx="1214" cy="1735"/>
          </a:xfrm>
        </p:grpSpPr>
        <p:sp>
          <p:nvSpPr>
            <p:cNvPr id="27" name="等腰三角形 2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 userDrawn="1">
              <p:custDataLst>
                <p:tags r:id="rId5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 userDrawn="1">
              <p:custDataLst>
                <p:tags r:id="rId6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 userDrawn="1">
              <p:custDataLst>
                <p:tags r:id="rId7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>
            <p:custDataLst>
              <p:tags r:id="rId8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16" name="等腰三角形 15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10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 userDrawn="1">
              <p:custDataLst>
                <p:tags r:id="rId11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 userDrawn="1">
              <p:custDataLst>
                <p:tags r:id="rId12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0723245" y="5202555"/>
            <a:ext cx="1468755" cy="1642110"/>
            <a:chOff x="10723245" y="5202555"/>
            <a:chExt cx="1468755" cy="1642110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0723245" y="5769610"/>
              <a:ext cx="1468755" cy="107505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 userDrawn="1"/>
          </p:nvGrpSpPr>
          <p:grpSpPr>
            <a:xfrm>
              <a:off x="11290935" y="5202555"/>
              <a:ext cx="771208" cy="1102042"/>
              <a:chOff x="11290935" y="5202555"/>
              <a:chExt cx="771208" cy="1102042"/>
            </a:xfrm>
          </p:grpSpPr>
          <p:sp>
            <p:nvSpPr>
              <p:cNvPr id="19" name="等腰三角形 18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11682730" y="5926455"/>
                <a:ext cx="404495" cy="35179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 userDrawn="1">
                <p:custDataLst>
                  <p:tags r:id="rId7"/>
                </p:custDataLst>
              </p:nvPr>
            </p:nvSpPr>
            <p:spPr>
              <a:xfrm rot="9600000">
                <a:off x="11290935" y="5537835"/>
                <a:ext cx="396240" cy="26352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 userDrawn="1">
                <p:custDataLst>
                  <p:tags r:id="rId8"/>
                </p:custDataLst>
              </p:nvPr>
            </p:nvSpPr>
            <p:spPr>
              <a:xfrm rot="17940000">
                <a:off x="11842750" y="552767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9"/>
                </p:custDataLst>
              </p:nvPr>
            </p:nvSpPr>
            <p:spPr>
              <a:xfrm rot="2520000">
                <a:off x="11764010" y="520255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755" y="237490"/>
            <a:ext cx="11037570" cy="57023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3355" y="3042920"/>
            <a:ext cx="11920220" cy="911860"/>
            <a:chOff x="173355" y="3042920"/>
            <a:chExt cx="11920220" cy="911860"/>
          </a:xfrm>
        </p:grpSpPr>
        <p:grpSp>
          <p:nvGrpSpPr>
            <p:cNvPr id="26" name="组合 25"/>
            <p:cNvGrpSpPr/>
            <p:nvPr userDrawn="1"/>
          </p:nvGrpSpPr>
          <p:grpSpPr>
            <a:xfrm flipH="1">
              <a:off x="11456035" y="3042920"/>
              <a:ext cx="637540" cy="911860"/>
              <a:chOff x="17711" y="4560"/>
              <a:chExt cx="1214" cy="1735"/>
            </a:xfrm>
          </p:grpSpPr>
          <p:sp>
            <p:nvSpPr>
              <p:cNvPr id="22" name="等腰三角形 21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5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6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7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73355" y="3042920"/>
              <a:ext cx="637540" cy="911860"/>
              <a:chOff x="17711" y="4560"/>
              <a:chExt cx="1214" cy="1735"/>
            </a:xfrm>
          </p:grpSpPr>
          <p:sp>
            <p:nvSpPr>
              <p:cNvPr id="28" name="等腰三角形 27"/>
              <p:cNvSpPr/>
              <p:nvPr userDrawn="1">
                <p:custDataLst>
                  <p:tags r:id="rId8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/>
              <p:cNvSpPr/>
              <p:nvPr userDrawn="1">
                <p:custDataLst>
                  <p:tags r:id="rId9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 userDrawn="1">
                <p:custDataLst>
                  <p:tags r:id="rId10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 userDrawn="1">
                <p:custDataLst>
                  <p:tags r:id="rId11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10723245" y="5769610"/>
            <a:ext cx="1468755" cy="10750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screen"/>
          <a:srcRect r="46106"/>
          <a:stretch>
            <a:fillRect/>
          </a:stretch>
        </p:blipFill>
        <p:spPr>
          <a:xfrm>
            <a:off x="9112885" y="2699385"/>
            <a:ext cx="3062605" cy="4158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322254" y="3429000"/>
            <a:ext cx="3709985" cy="1123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10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3" name="等腰三角形 22"/>
              <p:cNvSpPr/>
              <p:nvPr userDrawn="1">
                <p:custDataLst>
                  <p:tags r:id="rId13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14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15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 userDrawn="1">
                <p:custDataLst>
                  <p:tags r:id="rId16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1" name="等腰三角形 20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6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7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8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.svg"/><Relationship Id="rId7" Type="http://schemas.openxmlformats.org/officeDocument/2006/relationships/image" Target="../media/image6.png"/><Relationship Id="rId6" Type="http://schemas.openxmlformats.org/officeDocument/2006/relationships/tags" Target="../tags/tag186.xml"/><Relationship Id="rId5" Type="http://schemas.openxmlformats.org/officeDocument/2006/relationships/image" Target="../media/image5.jpe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88.xml"/><Relationship Id="rId11" Type="http://schemas.openxmlformats.org/officeDocument/2006/relationships/image" Target="../media/image8.png"/><Relationship Id="rId10" Type="http://schemas.openxmlformats.org/officeDocument/2006/relationships/tags" Target="../tags/tag187.xml"/><Relationship Id="rId1" Type="http://schemas.openxmlformats.org/officeDocument/2006/relationships/tags" Target="../tags/tag18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png"/><Relationship Id="rId3" Type="http://schemas.openxmlformats.org/officeDocument/2006/relationships/image" Target="../media/image13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hyperlink" Target="http://cs231n.stanford.edu/slides/2019/cs231n_2019_lecture04.pdf&#13;" TargetMode="Externa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hyperlink" Target="http://cs231n.stanford.edu/slides/2019/cs231n_2019_lecture04.pdf&#13;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4" Type="http://schemas.openxmlformats.org/officeDocument/2006/relationships/slideLayout" Target="../slideLayouts/slideLayout6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tags" Target="../tags/tag190.xml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tags" Target="../tags/tag189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29.xml"/><Relationship Id="rId1" Type="http://schemas.openxmlformats.org/officeDocument/2006/relationships/hyperlink" Target="http://localhost:8888/notebooks/Documents/GitHub/Open-BOML/1_Basic_ML/Pertemuan_3_Neural_Network_Keras/Pengenalan%20Neural%20Network.ipynb#Menambahkan-Layer-vs-Menambahkan-Neuron" TargetMode="Externa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playground.tensorflow.org/#activation=tanh&amp;batchSize=10&amp;dataset=gauss&amp;regDataset=reg-plane&amp;learningRate=0.03&amp;regularizationRate=0&amp;noise=0&amp;networkShape=&amp;seed=0.36256&amp;showTestData=false&amp;discretize=false&amp;percTrainData=60&amp;x=true&amp;y=true&amp;xTimesY=false&amp;xS" TargetMode="External"/><Relationship Id="rId3" Type="http://schemas.openxmlformats.org/officeDocument/2006/relationships/image" Target="../media/image29.wmf"/><Relationship Id="rId2" Type="http://schemas.openxmlformats.org/officeDocument/2006/relationships/oleObject" Target="../embeddings/oleObject14.bin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wmf"/><Relationship Id="rId2" Type="http://schemas.openxmlformats.org/officeDocument/2006/relationships/oleObject" Target="../embeddings/oleObject15.bin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playground.tensorflow.org/#activation=tanh&amp;batchSize=10&amp;dataset=xor&amp;regDataset=reg-plane&amp;learningRate=0.03&amp;regularizationRate=0&amp;noise=0&amp;networkShape=4&amp;seed=0.20528&amp;showTestData=false&amp;discretize=false&amp;percTrainData=60&amp;x=true&amp;y=true&amp;xTimesY=false&amp;xSq" TargetMode="External"/><Relationship Id="rId3" Type="http://schemas.openxmlformats.org/officeDocument/2006/relationships/image" Target="../media/image36.w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hyperlink" Target="https://en.wikipedia.org/wiki/Fermat%27s_spiral" TargetMode="Externa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hyperlink" Target="https://playground.tensorflow.org/#activation=tanh&amp;batchSize=10&amp;dataset=spiral&amp;regDataset=reg-plane&amp;learningRate=0.03&amp;regularizationRate=0&amp;noise=0&amp;networkShape=8,6,2&amp;seed=0.64047&amp;showTestData=false&amp;discretize=false&amp;percTrainData=60&amp;x=true&amp;y=true&amp;xTimesY=fa" TargetMode="Externa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17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8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hyperlink" Target="http://cs231n.stanford.edu/slides/2019/cs231n_2019_lecture04.pdf&#13;" TargetMode="Externa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.bin"/><Relationship Id="rId8" Type="http://schemas.openxmlformats.org/officeDocument/2006/relationships/image" Target="../media/image45.w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42.wmf"/><Relationship Id="rId12" Type="http://schemas.openxmlformats.org/officeDocument/2006/relationships/vmlDrawing" Target="../drawings/vmlDrawing1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6.wmf"/><Relationship Id="rId1" Type="http://schemas.openxmlformats.org/officeDocument/2006/relationships/oleObject" Target="../embeddings/oleObject20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45.w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42.wmf"/><Relationship Id="rId12" Type="http://schemas.openxmlformats.org/officeDocument/2006/relationships/vmlDrawing" Target="../drawings/vmlDrawing16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6.wmf"/><Relationship Id="rId1" Type="http://schemas.openxmlformats.org/officeDocument/2006/relationships/oleObject" Target="../embeddings/oleObject25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.bin"/><Relationship Id="rId8" Type="http://schemas.openxmlformats.org/officeDocument/2006/relationships/image" Target="../media/image45.wmf"/><Relationship Id="rId7" Type="http://schemas.openxmlformats.org/officeDocument/2006/relationships/oleObject" Target="../embeddings/oleObject33.bin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42.wmf"/><Relationship Id="rId12" Type="http://schemas.openxmlformats.org/officeDocument/2006/relationships/vmlDrawing" Target="../drawings/vmlDrawing17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6.wmf"/><Relationship Id="rId1" Type="http://schemas.openxmlformats.org/officeDocument/2006/relationships/oleObject" Target="../embeddings/oleObject30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8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47.wmf"/><Relationship Id="rId1" Type="http://schemas.openxmlformats.org/officeDocument/2006/relationships/oleObject" Target="../embeddings/oleObject35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quora.com/What-is-the-difference-between-the-Adam-Optimizer-and-the-back-propagation-algorithm#:~:text=This%20is%20where%20we%20can,of%20a%20multi%2Dvariable%20function.&amp;text=of%20the%20function.-,Then%20the%20Adam%20optimizer%20would%20use%20t" TargetMode="External"/><Relationship Id="rId1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://localhost:8888/notebooks/Documents/GitHub/Open-BOML/1_Basic_ML/Pertemuan_3_Neural_Network_Keras/Pengenalan%20Neural%20Network.ipynb#Menambahkan-Layer-vs-Menambahkan-Neuron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43.xml"/><Relationship Id="rId1" Type="http://schemas.openxmlformats.org/officeDocument/2006/relationships/image" Target="../media/image50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jpeg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jpeg"/><Relationship Id="rId2" Type="http://schemas.openxmlformats.org/officeDocument/2006/relationships/image" Target="../media/image12.w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036310" y="2148840"/>
            <a:ext cx="6271260" cy="996315"/>
          </a:xfrm>
        </p:spPr>
        <p:txBody>
          <a:bodyPr>
            <a:noAutofit/>
          </a:bodyPr>
          <a:lstStyle/>
          <a:p>
            <a:pPr algn="l"/>
            <a:r>
              <a:rPr lang="en-US" altLang="zh-CN" dirty="0"/>
              <a:t>Open BOML #3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008182" y="3075302"/>
            <a:ext cx="5917118" cy="626979"/>
          </a:xfrm>
        </p:spPr>
        <p:txBody>
          <a:bodyPr>
            <a:normAutofit fontScale="60000"/>
          </a:bodyPr>
          <a:lstStyle/>
          <a:p>
            <a:pPr algn="dist"/>
            <a:r>
              <a:rPr lang="en-US" altLang="zh-CN" smtClean="0"/>
              <a:t>Open Belajar Online Machine Learning</a:t>
            </a:r>
            <a:endParaRPr lang="en-US" altLang="zh-CN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036310" y="3449320"/>
            <a:ext cx="5916930" cy="737235"/>
          </a:xfrm>
        </p:spPr>
        <p:txBody>
          <a:bodyPr>
            <a:noAutofit/>
          </a:bodyPr>
          <a:lstStyle/>
          <a:p>
            <a:r>
              <a:rPr lang="en-US" altLang="zh-CN" sz="3200" smtClean="0"/>
              <a:t>Pengenalan Neural Network</a:t>
            </a:r>
            <a:endParaRPr lang="en-US" altLang="zh-CN" sz="3200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6138228" y="4340225"/>
            <a:ext cx="2266950" cy="482600"/>
          </a:xfrm>
        </p:spPr>
        <p:txBody>
          <a:bodyPr/>
          <a:lstStyle/>
          <a:p>
            <a:r>
              <a:rPr lang="en-US" altLang="zh-CN" smtClean="0"/>
              <a:t>ONLINE @ZOOM</a:t>
            </a:r>
            <a:endParaRPr lang="en-US" altLang="zh-CN" smtClean="0"/>
          </a:p>
        </p:txBody>
      </p:sp>
      <p:sp>
        <p:nvSpPr>
          <p:cNvPr id="7" name="Oval 6"/>
          <p:cNvSpPr/>
          <p:nvPr/>
        </p:nvSpPr>
        <p:spPr>
          <a:xfrm>
            <a:off x="6138545" y="5243195"/>
            <a:ext cx="1280160" cy="128016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rgbClr val="4E73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918450" y="5641975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@yunusmuhammad007</a:t>
            </a:r>
            <a:endParaRPr lang="en-US" altLang="zh-CN" sz="1600" smtClean="0"/>
          </a:p>
        </p:txBody>
      </p:sp>
      <p:pic>
        <p:nvPicPr>
          <p:cNvPr id="9" name="Picture 8" descr="github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6340" y="6142355"/>
            <a:ext cx="365760" cy="365760"/>
          </a:xfrm>
          <a:prstGeom prst="rect">
            <a:avLst/>
          </a:prstGeom>
        </p:spPr>
      </p:pic>
      <p:pic>
        <p:nvPicPr>
          <p:cNvPr id="10" name="Picture 9" descr="medium-512"/>
          <p:cNvPicPr>
            <a:picLocks noChangeAspect="1"/>
          </p:cNvPicPr>
          <p:nvPr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7534275" y="5691505"/>
            <a:ext cx="365760" cy="365760"/>
          </a:xfrm>
          <a:prstGeom prst="rect">
            <a:avLst/>
          </a:prstGeom>
        </p:spPr>
      </p:pic>
      <p:sp>
        <p:nvSpPr>
          <p:cNvPr id="11" name="文本占位符 3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7927975" y="6104890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Muhammad-Yunus</a:t>
            </a:r>
            <a:endParaRPr lang="en-US" altLang="zh-CN" sz="1600" smtClean="0"/>
          </a:p>
        </p:txBody>
      </p:sp>
      <p:sp>
        <p:nvSpPr>
          <p:cNvPr id="13" name="Text Box 12"/>
          <p:cNvSpPr txBox="1"/>
          <p:nvPr/>
        </p:nvSpPr>
        <p:spPr>
          <a:xfrm>
            <a:off x="7927975" y="5243195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mtClean="0">
                <a:solidFill>
                  <a:schemeClr val="bg1"/>
                </a:solidFill>
                <a:sym typeface="+mn-ea"/>
              </a:rPr>
              <a:t>Muhammad Yunus</a:t>
            </a:r>
            <a:endParaRPr lang="en-US" altLang="zh-CN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4" name="Picture 13" descr="C:\Users\yunus\Desktop\avatar.pngavatar"/>
          <p:cNvPicPr>
            <a:picLocks noChangeAspect="1"/>
          </p:cNvPicPr>
          <p:nvPr/>
        </p:nvPicPr>
        <p:blipFill>
          <a:blip r:embed="rId11">
            <a:lum bright="100000"/>
          </a:blip>
          <a:srcRect/>
          <a:stretch>
            <a:fillRect/>
          </a:stretch>
        </p:blipFill>
        <p:spPr>
          <a:xfrm>
            <a:off x="7520305" y="5245735"/>
            <a:ext cx="365760" cy="36576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66470" y="1012190"/>
            <a:ext cx="9086850" cy="43129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09765" y="1012190"/>
            <a:ext cx="2487930" cy="1122680"/>
          </a:xfrm>
          <a:prstGeom prst="wedgeRoundRectCallout">
            <a:avLst>
              <a:gd name="adj1" fmla="val -69678"/>
              <a:gd name="adj2" fmla="val 113687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graphicFrame>
        <p:nvGraphicFramePr>
          <p:cNvPr id="4" name="Content Placeholder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081520" y="1122363"/>
          <a:ext cx="234442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60400" imgH="254000" progId="Equation.KSEE3">
                  <p:embed/>
                </p:oleObj>
              </mc:Choice>
              <mc:Fallback>
                <p:oleObj name="" r:id="rId2" imgW="660400" imgH="2540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1520" y="1122363"/>
                        <a:ext cx="234442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405" y="4936490"/>
            <a:ext cx="2406015" cy="166497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8283575" y="4824095"/>
            <a:ext cx="3605530" cy="1889760"/>
          </a:xfrm>
          <a:prstGeom prst="wedgeRoundRectCallout">
            <a:avLst>
              <a:gd name="adj1" fmla="val -43272"/>
              <a:gd name="adj2" fmla="val -69489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0725150" y="5086350"/>
            <a:ext cx="97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sigmoid</a:t>
            </a:r>
            <a:endParaRPr lang="en-US"/>
          </a:p>
        </p:txBody>
      </p:sp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53420" y="5533390"/>
          <a:ext cx="842645" cy="74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444500" imgH="393700" progId="Equation.KSEE3">
                  <p:embed/>
                </p:oleObj>
              </mc:Choice>
              <mc:Fallback>
                <p:oleObj name="" r:id="rId5" imgW="444500" imgH="3937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53420" y="5533390"/>
                        <a:ext cx="842645" cy="746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471805" y="5804535"/>
            <a:ext cx="74472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hasil penjumlahan akan di </a:t>
            </a:r>
            <a:r>
              <a:rPr lang="en-US" b="1"/>
              <a:t>terapkan </a:t>
            </a:r>
            <a:r>
              <a:rPr lang="en-US"/>
              <a:t>pada </a:t>
            </a:r>
            <a:r>
              <a:rPr lang="en-US" i="1"/>
              <a:t>Activation Function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mengontrol apakah sebuah neuron tersebut harus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aktif atau tidak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04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Activation Function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735" y="1335405"/>
            <a:ext cx="10590530" cy="469519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2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sp>
        <p:nvSpPr>
          <p:cNvPr id="15" name="Text Box 14"/>
          <p:cNvSpPr txBox="1"/>
          <p:nvPr/>
        </p:nvSpPr>
        <p:spPr>
          <a:xfrm>
            <a:off x="187960" y="6363970"/>
            <a:ext cx="59474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Selengkapnya : </a:t>
            </a:r>
            <a:r>
              <a:rPr lang="en-US" sz="1600">
                <a:hlinkClick r:id="rId3" action="ppaction://hlinkfile"/>
              </a:rPr>
              <a:t>https://en.wikipedia.org/wiki/Activation_function</a:t>
            </a:r>
            <a:endParaRPr 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739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Simple Neural Network Architecture</a:t>
            </a:r>
            <a:endParaRPr lang="en-US" sz="3600"/>
          </a:p>
        </p:txBody>
      </p:sp>
      <p:sp>
        <p:nvSpPr>
          <p:cNvPr id="13" name="Text Box 12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1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pic>
        <p:nvPicPr>
          <p:cNvPr id="16" name="Content Placeholder 15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66875" y="1499870"/>
            <a:ext cx="9442450" cy="41122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795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Complete Neural Network Architecture</a:t>
            </a:r>
            <a:endParaRPr lang="en-US" sz="3600"/>
          </a:p>
        </p:txBody>
      </p:sp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t="3049" b="63075"/>
          <a:stretch>
            <a:fillRect/>
          </a:stretch>
        </p:blipFill>
        <p:spPr>
          <a:xfrm>
            <a:off x="1606550" y="1012190"/>
            <a:ext cx="10018395" cy="577024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532630" y="927100"/>
            <a:ext cx="4850130" cy="890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t="3049" b="63075"/>
          <a:stretch>
            <a:fillRect/>
          </a:stretch>
        </p:blipFill>
        <p:spPr>
          <a:xfrm>
            <a:off x="1606550" y="1012190"/>
            <a:ext cx="10018395" cy="577024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42950" y="367030"/>
            <a:ext cx="10881360" cy="6415405"/>
            <a:chOff x="1170" y="578"/>
            <a:chExt cx="17136" cy="10103"/>
          </a:xfrm>
        </p:grpSpPr>
        <p:sp>
          <p:nvSpPr>
            <p:cNvPr id="9" name="Text Box 8"/>
            <p:cNvSpPr txBox="1"/>
            <p:nvPr/>
          </p:nvSpPr>
          <p:spPr>
            <a:xfrm>
              <a:off x="1170" y="578"/>
              <a:ext cx="1252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600"/>
                <a:t>Complete Neural Network Architecture</a:t>
              </a:r>
              <a:endParaRPr lang="en-US" sz="3600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7138" y="1460"/>
              <a:ext cx="7638" cy="1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Rectangles 1"/>
            <p:cNvSpPr/>
            <p:nvPr/>
          </p:nvSpPr>
          <p:spPr>
            <a:xfrm>
              <a:off x="2565" y="2372"/>
              <a:ext cx="4023" cy="1228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2902" y="4254"/>
              <a:ext cx="4023" cy="179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Rectangles 5"/>
            <p:cNvSpPr/>
            <p:nvPr/>
          </p:nvSpPr>
          <p:spPr>
            <a:xfrm>
              <a:off x="2902" y="6749"/>
              <a:ext cx="4023" cy="3933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5943" y="4745"/>
              <a:ext cx="12363" cy="579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2102" y="1980"/>
              <a:ext cx="6204" cy="541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975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Complete Neural Network Architecture .. (cont.)</a:t>
            </a:r>
            <a:endParaRPr lang="en-US" sz="3600"/>
          </a:p>
        </p:txBody>
      </p:sp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l="-710" t="37257" r="710" b="25818"/>
          <a:stretch>
            <a:fillRect/>
          </a:stretch>
        </p:blipFill>
        <p:spPr>
          <a:xfrm>
            <a:off x="1938020" y="998220"/>
            <a:ext cx="9166860" cy="57550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72510" y="4612640"/>
            <a:ext cx="504634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Konsep Single Layer Perceptron 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/>
          <p:nvPr>
            <p:ph sz="quarter" idx="14"/>
          </p:nvPr>
        </p:nvSpPr>
        <p:spPr>
          <a:xfrm>
            <a:off x="5100955" y="2580005"/>
            <a:ext cx="6480175" cy="1283970"/>
          </a:xfrm>
        </p:spPr>
        <p:txBody>
          <a:bodyPr/>
          <a:p>
            <a:r>
              <a:rPr lang="en-US" sz="2000"/>
              <a:t>SLP Definition</a:t>
            </a:r>
            <a:endParaRPr lang="en-US" sz="2000"/>
          </a:p>
          <a:p>
            <a:r>
              <a:rPr lang="en-US" sz="2000"/>
              <a:t>SLP Learning Algorithm</a:t>
            </a:r>
            <a:endParaRPr 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638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Single Layer Perceptron (SLP)</a:t>
            </a:r>
            <a:endParaRPr lang="en-US" sz="3600"/>
          </a:p>
        </p:txBody>
      </p:sp>
      <p:sp>
        <p:nvSpPr>
          <p:cNvPr id="12" name="Text Box 11"/>
          <p:cNvSpPr txBox="1"/>
          <p:nvPr/>
        </p:nvSpPr>
        <p:spPr>
          <a:xfrm>
            <a:off x="1036955" y="1231900"/>
            <a:ext cx="3923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Neural Network Paling Sederhana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04060" y="1997075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14" name="Oval 13"/>
          <p:cNvSpPr/>
          <p:nvPr/>
        </p:nvSpPr>
        <p:spPr>
          <a:xfrm>
            <a:off x="2004060" y="2643505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04060" y="3304540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18560" y="2643505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3" idx="2"/>
          </p:cNvCxnSpPr>
          <p:nvPr/>
        </p:nvCxnSpPr>
        <p:spPr>
          <a:xfrm flipH="1" flipV="1">
            <a:off x="1323975" y="2225040"/>
            <a:ext cx="680085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323975" y="2872740"/>
            <a:ext cx="680085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323975" y="3533775"/>
            <a:ext cx="680085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2"/>
            <a:endCxn id="15" idx="6"/>
          </p:cNvCxnSpPr>
          <p:nvPr/>
        </p:nvCxnSpPr>
        <p:spPr>
          <a:xfrm flipH="1">
            <a:off x="2461260" y="2874645"/>
            <a:ext cx="1257300" cy="6610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2"/>
            <a:endCxn id="13" idx="6"/>
          </p:cNvCxnSpPr>
          <p:nvPr/>
        </p:nvCxnSpPr>
        <p:spPr>
          <a:xfrm flipH="1" flipV="1">
            <a:off x="2461260" y="2228215"/>
            <a:ext cx="1257300" cy="6464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6" idx="2"/>
            <a:endCxn id="14" idx="6"/>
          </p:cNvCxnSpPr>
          <p:nvPr/>
        </p:nvCxnSpPr>
        <p:spPr>
          <a:xfrm flipH="1">
            <a:off x="2461260" y="2874645"/>
            <a:ext cx="1257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6"/>
          </p:cNvCxnSpPr>
          <p:nvPr/>
        </p:nvCxnSpPr>
        <p:spPr>
          <a:xfrm flipV="1">
            <a:off x="4175760" y="2871470"/>
            <a:ext cx="961390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6" idx="4"/>
          </p:cNvCxnSpPr>
          <p:nvPr/>
        </p:nvCxnSpPr>
        <p:spPr>
          <a:xfrm>
            <a:off x="3947160" y="2643505"/>
            <a:ext cx="0" cy="461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3929380" y="2690495"/>
            <a:ext cx="24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endParaRPr lang="en-US" i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2109470" y="1997075"/>
            <a:ext cx="358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i="1" baseline="-25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i="1" baseline="-25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2053590" y="2643505"/>
            <a:ext cx="358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i="1" baseline="-25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i="1" baseline="-25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2071370" y="3330575"/>
            <a:ext cx="35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i="1" baseline="-25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i="1" baseline="-25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2884805" y="2090420"/>
            <a:ext cx="409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b="1" i="1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b="1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2694305" y="2503170"/>
            <a:ext cx="409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b="1" i="1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b="1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2847340" y="3244850"/>
            <a:ext cx="409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b="1" i="1" baseline="-2500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b="1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33" name="Content Placeholder 32">
            <a:hlinkClick r:id="" action="ppaction://ole?verb="/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3168358" y="3524407"/>
          <a:ext cx="286385" cy="245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3072"/>
                      <p:cNvPicPr/>
                      <p:nvPr/>
                    </p:nvPicPr>
                    <p:blipFill>
                      <a:blip r:embed="rId2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3168358" y="3524407"/>
                        <a:ext cx="286385" cy="245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35"/>
          <p:cNvSpPr txBox="1"/>
          <p:nvPr/>
        </p:nvSpPr>
        <p:spPr>
          <a:xfrm>
            <a:off x="4550410" y="2507615"/>
            <a:ext cx="28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latin typeface="Times New Roman" panose="02020603050405020304" charset="0"/>
                <a:cs typeface="Times New Roman" panose="02020603050405020304" charset="0"/>
              </a:rPr>
              <a:t>y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Rectangles 36"/>
          <p:cNvSpPr/>
          <p:nvPr/>
        </p:nvSpPr>
        <p:spPr>
          <a:xfrm>
            <a:off x="1631315" y="1758950"/>
            <a:ext cx="1062990" cy="2743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s 37"/>
          <p:cNvSpPr/>
          <p:nvPr/>
        </p:nvSpPr>
        <p:spPr>
          <a:xfrm>
            <a:off x="3302635" y="1758950"/>
            <a:ext cx="1049020" cy="2743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1499870" y="46545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Layer</a:t>
            </a:r>
            <a:endParaRPr lang="en-US"/>
          </a:p>
        </p:txBody>
      </p:sp>
      <p:sp>
        <p:nvSpPr>
          <p:cNvPr id="40" name="Text Box 39"/>
          <p:cNvSpPr txBox="1"/>
          <p:nvPr/>
        </p:nvSpPr>
        <p:spPr>
          <a:xfrm>
            <a:off x="3075305" y="4654550"/>
            <a:ext cx="150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 Layer</a:t>
            </a:r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5710555" y="1231900"/>
            <a:ext cx="60782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Dapat digunakan untuk menyelesaikan persoalan :</a:t>
            </a:r>
            <a:endParaRPr lang="en-US"/>
          </a:p>
          <a:p>
            <a:pPr lvl="1" indent="0" algn="l">
              <a:buFont typeface="Wingdings" panose="05000000000000000000" charset="0"/>
              <a:buNone/>
            </a:pPr>
            <a:endParaRPr lang="en-US" i="1"/>
          </a:p>
          <a:p>
            <a:pPr marL="742950" lvl="1" indent="-285750" algn="l">
              <a:buFont typeface="Wingdings" panose="05000000000000000000" charset="0"/>
              <a:buChar char="ü"/>
            </a:pPr>
            <a:r>
              <a:rPr lang="en-US" b="1" i="1"/>
              <a:t>binary classification </a:t>
            </a:r>
            <a:r>
              <a:rPr lang="en-US"/>
              <a:t>(memisahkan input data menjadi dua group/class) </a:t>
            </a:r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rcRect l="28868" t="12847" r="-537" b="32161"/>
          <a:stretch>
            <a:fillRect/>
          </a:stretch>
        </p:blipFill>
        <p:spPr>
          <a:xfrm>
            <a:off x="6452870" y="2396490"/>
            <a:ext cx="5183505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818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Single Layer Perceptron (SLP) .. (cont.)</a:t>
            </a:r>
            <a:endParaRPr lang="en-US" sz="3600"/>
          </a:p>
        </p:txBody>
      </p:sp>
      <p:sp>
        <p:nvSpPr>
          <p:cNvPr id="12" name="Text Box 11"/>
          <p:cNvSpPr txBox="1"/>
          <p:nvPr/>
        </p:nvSpPr>
        <p:spPr>
          <a:xfrm>
            <a:off x="1036955" y="1231900"/>
            <a:ext cx="55232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/>
              <a:t>Binary Classification </a:t>
            </a:r>
            <a:r>
              <a:rPr lang="en-US"/>
              <a:t>pada SLP</a:t>
            </a:r>
            <a:endParaRPr 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input akan dipisahkan pada </a:t>
            </a:r>
            <a:r>
              <a:rPr lang="en-US" b="1"/>
              <a:t>dua group/class</a:t>
            </a:r>
            <a:endParaRPr 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dua group/class harus </a:t>
            </a:r>
            <a:r>
              <a:rPr lang="en-US" b="1"/>
              <a:t>lineary separable</a:t>
            </a:r>
            <a:endParaRPr lang="en-US" b="1"/>
          </a:p>
        </p:txBody>
      </p:sp>
      <p:pic>
        <p:nvPicPr>
          <p:cNvPr id="3" name="Content Placeholder 2" descr="linsep_new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1082675" y="2151380"/>
            <a:ext cx="5337810" cy="2554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27506" t="12804" r="24" b="1589"/>
          <a:stretch>
            <a:fillRect/>
          </a:stretch>
        </p:blipFill>
        <p:spPr>
          <a:xfrm>
            <a:off x="6290945" y="2901950"/>
            <a:ext cx="5779135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2350134" y="737870"/>
            <a:ext cx="2857969" cy="1029970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CONTENTS</a:t>
            </a:r>
            <a:endParaRPr lang="en-US" altLang="zh-CN" sz="5400" dirty="0" smtClean="0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1089025" y="2548890"/>
            <a:ext cx="431800" cy="519430"/>
            <a:chOff x="2437" y="3202"/>
            <a:chExt cx="680" cy="818"/>
          </a:xfrm>
        </p:grpSpPr>
        <p:sp>
          <p:nvSpPr>
            <p:cNvPr id="9" name="等腰三角形 8"/>
            <p:cNvSpPr/>
            <p:nvPr>
              <p:custDataLst>
                <p:tags r:id="rId3"/>
              </p:custDataLst>
            </p:nvPr>
          </p:nvSpPr>
          <p:spPr>
            <a:xfrm rot="5400000">
              <a:off x="2368" y="3271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2587" y="3247"/>
              <a:ext cx="170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1913255" y="2577465"/>
            <a:ext cx="3731260" cy="49466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Konsep Dasar Neural Network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1089025" y="3235325"/>
            <a:ext cx="431800" cy="519430"/>
            <a:chOff x="2437" y="4528"/>
            <a:chExt cx="680" cy="818"/>
          </a:xfrm>
        </p:grpSpPr>
        <p:sp>
          <p:nvSpPr>
            <p:cNvPr id="39" name="等腰三角形 38"/>
            <p:cNvSpPr/>
            <p:nvPr>
              <p:custDataLst>
                <p:tags r:id="rId7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8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1914525" y="3275965"/>
            <a:ext cx="4693920" cy="49466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Konsep Single Layer Perceptron 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4" name="组合 2"/>
          <p:cNvGrpSpPr/>
          <p:nvPr>
            <p:custDataLst>
              <p:tags r:id="rId10"/>
            </p:custDataLst>
          </p:nvPr>
        </p:nvGrpSpPr>
        <p:grpSpPr>
          <a:xfrm>
            <a:off x="1089025" y="3935095"/>
            <a:ext cx="431800" cy="519430"/>
            <a:chOff x="2437" y="4528"/>
            <a:chExt cx="680" cy="818"/>
          </a:xfrm>
        </p:grpSpPr>
        <p:sp>
          <p:nvSpPr>
            <p:cNvPr id="5" name="等腰三角形 38"/>
            <p:cNvSpPr/>
            <p:nvPr>
              <p:custDataLst>
                <p:tags r:id="rId11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39"/>
            <p:cNvSpPr/>
            <p:nvPr>
              <p:custDataLst>
                <p:tags r:id="rId12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7" name="文本框 36"/>
          <p:cNvSpPr txBox="1"/>
          <p:nvPr>
            <p:custDataLst>
              <p:tags r:id="rId13"/>
            </p:custDataLst>
          </p:nvPr>
        </p:nvSpPr>
        <p:spPr>
          <a:xfrm>
            <a:off x="1913255" y="3963670"/>
            <a:ext cx="5668010" cy="494665"/>
          </a:xfrm>
          <a:prstGeom prst="rect">
            <a:avLst/>
          </a:prstGeom>
          <a:noFill/>
        </p:spPr>
        <p:txBody>
          <a:bodyPr wrap="square" rtlCol="0"/>
          <a:p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8" name="组合 2"/>
          <p:cNvGrpSpPr/>
          <p:nvPr>
            <p:custDataLst>
              <p:tags r:id="rId14"/>
            </p:custDataLst>
          </p:nvPr>
        </p:nvGrpSpPr>
        <p:grpSpPr>
          <a:xfrm>
            <a:off x="1089025" y="4645025"/>
            <a:ext cx="431800" cy="519430"/>
            <a:chOff x="2437" y="4528"/>
            <a:chExt cx="680" cy="818"/>
          </a:xfrm>
        </p:grpSpPr>
        <p:sp>
          <p:nvSpPr>
            <p:cNvPr id="10" name="等腰三角形 38"/>
            <p:cNvSpPr/>
            <p:nvPr>
              <p:custDataLst>
                <p:tags r:id="rId15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39"/>
            <p:cNvSpPr/>
            <p:nvPr>
              <p:custDataLst>
                <p:tags r:id="rId16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4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12" name="文本框 36"/>
          <p:cNvSpPr txBox="1"/>
          <p:nvPr>
            <p:custDataLst>
              <p:tags r:id="rId17"/>
            </p:custDataLst>
          </p:nvPr>
        </p:nvSpPr>
        <p:spPr>
          <a:xfrm>
            <a:off x="1913255" y="4671060"/>
            <a:ext cx="3943985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Konsep </a:t>
            </a:r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Multi Layer Perceptron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13" name="组合 2"/>
          <p:cNvGrpSpPr/>
          <p:nvPr>
            <p:custDataLst>
              <p:tags r:id="rId18"/>
            </p:custDataLst>
          </p:nvPr>
        </p:nvGrpSpPr>
        <p:grpSpPr>
          <a:xfrm>
            <a:off x="1089025" y="5366385"/>
            <a:ext cx="431800" cy="519430"/>
            <a:chOff x="2437" y="4528"/>
            <a:chExt cx="680" cy="818"/>
          </a:xfrm>
        </p:grpSpPr>
        <p:sp>
          <p:nvSpPr>
            <p:cNvPr id="15" name="等腰三角形 38"/>
            <p:cNvSpPr/>
            <p:nvPr>
              <p:custDataLst>
                <p:tags r:id="rId19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 39"/>
            <p:cNvSpPr/>
            <p:nvPr>
              <p:custDataLst>
                <p:tags r:id="rId20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5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17" name="文本框 36"/>
          <p:cNvSpPr txBox="1"/>
          <p:nvPr>
            <p:custDataLst>
              <p:tags r:id="rId21"/>
            </p:custDataLst>
          </p:nvPr>
        </p:nvSpPr>
        <p:spPr>
          <a:xfrm>
            <a:off x="1913255" y="5392420"/>
            <a:ext cx="6134735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Multi Layer Perceptron menggunakan Keras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文本框 36"/>
          <p:cNvSpPr txBox="1"/>
          <p:nvPr>
            <p:custDataLst>
              <p:tags r:id="rId22"/>
            </p:custDataLst>
          </p:nvPr>
        </p:nvSpPr>
        <p:spPr>
          <a:xfrm>
            <a:off x="1914525" y="3964305"/>
            <a:ext cx="4693920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Single Layer Perceptron From Scratch 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942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Learning pada Single Layer Perceptron (SLP)</a:t>
            </a:r>
            <a:endParaRPr lang="en-US" sz="3600"/>
          </a:p>
        </p:txBody>
      </p:sp>
      <p:sp>
        <p:nvSpPr>
          <p:cNvPr id="8" name="Text Box 7"/>
          <p:cNvSpPr txBox="1"/>
          <p:nvPr/>
        </p:nvSpPr>
        <p:spPr>
          <a:xfrm>
            <a:off x="1116965" y="1120140"/>
            <a:ext cx="6450330" cy="4984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Inisialisasi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nilai bobot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dan bias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feedforward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hitung output (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hitung error , pada kasus ini bisa gunakan RMS,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update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weight dan bobot </a:t>
            </a:r>
            <a:r>
              <a:rPr 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delta rule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ontent Placeholder 8">
            <a:hlinkClick r:id="" action="ppaction://ole?verb="/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1479893" y="1896902"/>
          <a:ext cx="3171825" cy="610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344420" imgH="901700" progId="Equation.KSEE3">
                  <p:embed/>
                </p:oleObj>
              </mc:Choice>
              <mc:Fallback>
                <p:oleObj name="" r:id="rId1" imgW="2344420" imgH="9017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9893" y="1896902"/>
                        <a:ext cx="3171825" cy="610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ontent Placeholder 1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381125" y="3456940"/>
          <a:ext cx="2680970" cy="112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3" imgW="1091565" imgH="431800" progId="Equation.KSEE3">
                  <p:embed/>
                </p:oleObj>
              </mc:Choice>
              <mc:Fallback>
                <p:oleObj name="" r:id="rId3" imgW="1091565" imgH="431800" progId="Equation.KSEE3">
                  <p:embed/>
                  <p:pic>
                    <p:nvPicPr>
                      <p:cNvPr id="0" name="Picture 51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125" y="3456940"/>
                        <a:ext cx="2680970" cy="1127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942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Learning pada Single Layer Perceptron (SLP)</a:t>
            </a:r>
            <a:endParaRPr lang="en-US" sz="3600"/>
          </a:p>
        </p:txBody>
      </p:sp>
      <p:sp>
        <p:nvSpPr>
          <p:cNvPr id="4" name="Text Box 3"/>
          <p:cNvSpPr txBox="1"/>
          <p:nvPr/>
        </p:nvSpPr>
        <p:spPr>
          <a:xfrm>
            <a:off x="843280" y="1308100"/>
            <a:ext cx="645033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Delta Rule</a:t>
            </a:r>
            <a:r>
              <a:rPr lang="en-US"/>
              <a:t> digunakan untuk meng-update weight </a:t>
            </a:r>
            <a:r>
              <a:rPr lang="en-US"/>
              <a:t>pada saat proses training,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Nilai ‘</a:t>
            </a:r>
            <a:r>
              <a:rPr lang="en-US" i="1"/>
              <a:t>weight</a:t>
            </a:r>
            <a:r>
              <a:rPr lang="en-US"/>
              <a:t>’ akan diatur sedemikian rupa sehingga hasil perhitungan tepat dengan output sebenarnya.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η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merupakan learning rate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     d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r>
              <a:rPr lang="en-US" sz="2400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pred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- y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nilai input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Content Placeholder 2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178560" y="2592070"/>
          <a:ext cx="2256155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8560" y="2592070"/>
                        <a:ext cx="2256155" cy="53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843280" y="4890770"/>
            <a:ext cx="7892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Sehingga nilai weight diupdate dengan menambahkan ∆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menjadi,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8" name="Object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78560" y="5351145"/>
          <a:ext cx="303149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2193925" imgH="501650" progId="Equation.KSEE3">
                  <p:embed/>
                </p:oleObj>
              </mc:Choice>
              <mc:Fallback>
                <p:oleObj name="" r:id="rId3" imgW="2193925" imgH="50165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8560" y="5351145"/>
                        <a:ext cx="303149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942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Learning pada Single Layer Perceptron (SLP)</a:t>
            </a:r>
            <a:endParaRPr lang="en-US" sz="3600"/>
          </a:p>
        </p:txBody>
      </p:sp>
      <p:sp>
        <p:nvSpPr>
          <p:cNvPr id="4" name="Text Box 3"/>
          <p:cNvSpPr txBox="1"/>
          <p:nvPr/>
        </p:nvSpPr>
        <p:spPr>
          <a:xfrm>
            <a:off x="843280" y="1308100"/>
            <a:ext cx="645033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Delta Rule</a:t>
            </a:r>
            <a:r>
              <a:rPr lang="en-US"/>
              <a:t> digunakan untuk meng-update weight </a:t>
            </a:r>
            <a:r>
              <a:rPr lang="en-US"/>
              <a:t>pada saat proses training,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Nilai ‘</a:t>
            </a:r>
            <a:r>
              <a:rPr lang="en-US" i="1"/>
              <a:t>weight</a:t>
            </a:r>
            <a:r>
              <a:rPr lang="en-US"/>
              <a:t>’ akan diatur sedemikian rupa sehingga hasil perhitungan tepat dengan output sebenarnya.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η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merupakan learning rate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sz="2400" i="1" baseline="-25000">
                <a:latin typeface="Times New Roman" panose="02020603050405020304" charset="0"/>
                <a:cs typeface="Times New Roman" panose="02020603050405020304" charset="0"/>
              </a:rPr>
              <a:t>pred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 - 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nilai input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Content Placeholder 2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178560" y="2578100"/>
          <a:ext cx="2256155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8560" y="2578100"/>
                        <a:ext cx="2256155" cy="53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843280" y="4890770"/>
            <a:ext cx="7892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Sehingga nilai weight diupdate dengan menambahkan ∆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menjadi,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8" name="Object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78560" y="5351145"/>
          <a:ext cx="303149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2193925" imgH="501650" progId="Equation.KSEE3">
                  <p:embed/>
                </p:oleObj>
              </mc:Choice>
              <mc:Fallback>
                <p:oleObj name="" r:id="rId3" imgW="2193925" imgH="50165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8560" y="5351145"/>
                        <a:ext cx="303149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4782820" y="3283585"/>
            <a:ext cx="72586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Learning Rate merupakan </a:t>
            </a:r>
            <a:r>
              <a:rPr lang="en-US" b="1"/>
              <a:t>hyperparameter 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bernilai positif pada rentang yang tidak lebih diatara </a:t>
            </a:r>
            <a:r>
              <a:rPr lang="en-US" b="1"/>
              <a:t>0.0–1.0</a:t>
            </a:r>
            <a:r>
              <a:rPr lang="en-US"/>
              <a:t>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mengontrol </a:t>
            </a:r>
            <a:r>
              <a:rPr lang="en-US"/>
              <a:t>seberapa cepat perubahan model dilakukan sebagai respon terhadap error </a:t>
            </a:r>
            <a:endParaRPr lang="en-US"/>
          </a:p>
        </p:txBody>
      </p:sp>
      <p:sp>
        <p:nvSpPr>
          <p:cNvPr id="12" name="Rectangular Callout 11"/>
          <p:cNvSpPr/>
          <p:nvPr/>
        </p:nvSpPr>
        <p:spPr>
          <a:xfrm>
            <a:off x="4760595" y="3218815"/>
            <a:ext cx="7129145" cy="1400175"/>
          </a:xfrm>
          <a:prstGeom prst="wedgeRectCallout">
            <a:avLst>
              <a:gd name="adj1" fmla="val -55041"/>
              <a:gd name="adj2" fmla="val -26099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260725" y="4921885"/>
            <a:ext cx="5876290" cy="868045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Single Layer Perceptron From Scratch 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"/>
          <p:cNvSpPr txBox="1"/>
          <p:nvPr/>
        </p:nvSpPr>
        <p:spPr>
          <a:xfrm>
            <a:off x="742950" y="367030"/>
            <a:ext cx="9190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inplementasi SLP pada Python from scratch!</a:t>
            </a:r>
            <a:endParaRPr lang="en-US" sz="3600"/>
          </a:p>
        </p:txBody>
      </p:sp>
      <p:sp>
        <p:nvSpPr>
          <p:cNvPr id="7" name="Text Box 6"/>
          <p:cNvSpPr txBox="1"/>
          <p:nvPr/>
        </p:nvSpPr>
        <p:spPr>
          <a:xfrm>
            <a:off x="843280" y="1308100"/>
            <a:ext cx="64503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Buka Jupyter Notebook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Buat notebook baru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Implementasikan SLP pada python tanpa library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open notebook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4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676015" y="4565650"/>
            <a:ext cx="504253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Konsep </a:t>
            </a:r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Multi Layer Perceptron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/>
          <p:nvPr>
            <p:ph sz="quarter" idx="14"/>
          </p:nvPr>
        </p:nvSpPr>
        <p:spPr/>
        <p:txBody>
          <a:bodyPr/>
          <a:p>
            <a:r>
              <a:rPr lang="en-US" sz="1800">
                <a:sym typeface="+mn-ea"/>
              </a:rPr>
              <a:t>MLP Definition</a:t>
            </a:r>
            <a:endParaRPr lang="en-US" sz="1800"/>
          </a:p>
          <a:p>
            <a:r>
              <a:rPr lang="en-US" sz="1800">
                <a:sym typeface="+mn-ea"/>
              </a:rPr>
              <a:t>MLP </a:t>
            </a:r>
            <a:r>
              <a:rPr lang="en-US" sz="1800">
                <a:sym typeface="+mn-ea"/>
              </a:rPr>
              <a:t>Learning Algorithm</a:t>
            </a:r>
            <a:endParaRPr lang="en-US" sz="1800">
              <a:sym typeface="+mn-ea"/>
            </a:endParaRPr>
          </a:p>
          <a:p>
            <a:pPr lvl="1"/>
            <a:r>
              <a:rPr lang="en-US" sz="1800">
                <a:sym typeface="+mn-ea"/>
              </a:rPr>
              <a:t>Backpropagation</a:t>
            </a:r>
            <a:endParaRPr lang="en-US" sz="1800">
              <a:sym typeface="+mn-ea"/>
            </a:endParaRPr>
          </a:p>
          <a:p>
            <a:pPr lvl="1"/>
            <a:r>
              <a:rPr lang="en-US" sz="1800"/>
              <a:t>Optimizer</a:t>
            </a:r>
            <a:endParaRPr lang="en-US" sz="1800"/>
          </a:p>
          <a:p>
            <a:pPr lvl="1"/>
            <a:r>
              <a:rPr lang="en-US" sz="1800"/>
              <a:t>Loss</a:t>
            </a:r>
            <a:endParaRPr lang="en-US" sz="1800"/>
          </a:p>
          <a:p>
            <a:pPr lvl="1"/>
            <a:r>
              <a:rPr lang="en-US" sz="1800"/>
              <a:t>Metric</a:t>
            </a:r>
            <a:endParaRPr lang="en-US" sz="1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" name="Rectangles 66"/>
          <p:cNvSpPr/>
          <p:nvPr/>
        </p:nvSpPr>
        <p:spPr>
          <a:xfrm>
            <a:off x="5203190" y="1509395"/>
            <a:ext cx="6783070" cy="5242560"/>
          </a:xfrm>
          <a:prstGeom prst="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Rectangles 65"/>
          <p:cNvSpPr/>
          <p:nvPr/>
        </p:nvSpPr>
        <p:spPr>
          <a:xfrm>
            <a:off x="561975" y="1556385"/>
            <a:ext cx="3295650" cy="5194935"/>
          </a:xfrm>
          <a:prstGeom prst="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132840" y="3525520"/>
            <a:ext cx="1884680" cy="1920240"/>
            <a:chOff x="2354" y="2466"/>
            <a:chExt cx="2968" cy="3024"/>
          </a:xfrm>
        </p:grpSpPr>
        <p:sp>
          <p:nvSpPr>
            <p:cNvPr id="13" name="Oval 12"/>
            <p:cNvSpPr/>
            <p:nvPr/>
          </p:nvSpPr>
          <p:spPr>
            <a:xfrm>
              <a:off x="2354" y="2466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54" y="448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314" y="3474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3" idx="6"/>
              <a:endCxn id="15" idx="1"/>
            </p:cNvCxnSpPr>
            <p:nvPr/>
          </p:nvCxnSpPr>
          <p:spPr>
            <a:xfrm>
              <a:off x="3362" y="2970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6"/>
              <a:endCxn id="15" idx="3"/>
            </p:cNvCxnSpPr>
            <p:nvPr/>
          </p:nvCxnSpPr>
          <p:spPr>
            <a:xfrm flipV="1">
              <a:off x="3362" y="4334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5488940" y="2112010"/>
            <a:ext cx="6382385" cy="450596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Box 62"/>
          <p:cNvSpPr txBox="1"/>
          <p:nvPr/>
        </p:nvSpPr>
        <p:spPr>
          <a:xfrm>
            <a:off x="1646555" y="1680845"/>
            <a:ext cx="951230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SLP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8336280" y="1509395"/>
            <a:ext cx="1018540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MLP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5" name="Text Box 64"/>
          <p:cNvSpPr txBox="1"/>
          <p:nvPr/>
        </p:nvSpPr>
        <p:spPr>
          <a:xfrm>
            <a:off x="713740" y="455295"/>
            <a:ext cx="924496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Kenapa kita butuh lebih banyak layer dan neuron?</a:t>
            </a:r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9525" y="1019175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023745"/>
            <a:ext cx="396176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345" y="2058035"/>
            <a:ext cx="4291965" cy="3804285"/>
          </a:xfrm>
          <a:prstGeom prst="rect">
            <a:avLst/>
          </a:prstGeom>
        </p:spPr>
      </p:pic>
      <p:sp>
        <p:nvSpPr>
          <p:cNvPr id="63" name="Text Box 62"/>
          <p:cNvSpPr txBox="1"/>
          <p:nvPr/>
        </p:nvSpPr>
        <p:spPr>
          <a:xfrm>
            <a:off x="1833880" y="1440180"/>
            <a:ext cx="32556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7037705" y="144018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023745"/>
            <a:ext cx="396176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345" y="2058035"/>
            <a:ext cx="4291965" cy="3804285"/>
          </a:xfrm>
          <a:prstGeom prst="rect">
            <a:avLst/>
          </a:prstGeom>
        </p:spPr>
      </p:pic>
      <p:sp>
        <p:nvSpPr>
          <p:cNvPr id="63" name="Text Box 62"/>
          <p:cNvSpPr txBox="1"/>
          <p:nvPr/>
        </p:nvSpPr>
        <p:spPr>
          <a:xfrm>
            <a:off x="1833880" y="1440180"/>
            <a:ext cx="32556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7037705" y="144018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99920" y="2299970"/>
            <a:ext cx="291465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112760" y="3004820"/>
            <a:ext cx="1554480" cy="155448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89655" y="4849495"/>
            <a:ext cx="501332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Konsep Dasar Neural Network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023745"/>
            <a:ext cx="3961765" cy="3838575"/>
          </a:xfrm>
          <a:prstGeom prst="rect">
            <a:avLst/>
          </a:prstGeom>
        </p:spPr>
      </p:pic>
      <p:sp>
        <p:nvSpPr>
          <p:cNvPr id="63" name="Text Box 62"/>
          <p:cNvSpPr txBox="1"/>
          <p:nvPr/>
        </p:nvSpPr>
        <p:spPr>
          <a:xfrm>
            <a:off x="1833880" y="1440180"/>
            <a:ext cx="32556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Lineary Sparable</a:t>
            </a:r>
            <a:endParaRPr lang="en-US" sz="320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99920" y="2299970"/>
            <a:ext cx="291465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70280" y="214630"/>
            <a:ext cx="456501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Neural Network Solution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733540" y="2830195"/>
            <a:ext cx="1884680" cy="1920240"/>
            <a:chOff x="2354" y="2466"/>
            <a:chExt cx="2968" cy="3024"/>
          </a:xfrm>
        </p:grpSpPr>
        <p:sp>
          <p:nvSpPr>
            <p:cNvPr id="13" name="Oval 12"/>
            <p:cNvSpPr/>
            <p:nvPr/>
          </p:nvSpPr>
          <p:spPr>
            <a:xfrm>
              <a:off x="2354" y="2466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54" y="448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314" y="3474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3" idx="6"/>
              <a:endCxn id="15" idx="1"/>
            </p:cNvCxnSpPr>
            <p:nvPr/>
          </p:nvCxnSpPr>
          <p:spPr>
            <a:xfrm>
              <a:off x="3362" y="2970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6"/>
              <a:endCxn id="15" idx="3"/>
            </p:cNvCxnSpPr>
            <p:nvPr/>
          </p:nvCxnSpPr>
          <p:spPr>
            <a:xfrm flipV="1">
              <a:off x="3362" y="4334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023745"/>
            <a:ext cx="3961765" cy="3838575"/>
          </a:xfrm>
          <a:prstGeom prst="rect">
            <a:avLst/>
          </a:prstGeom>
        </p:spPr>
      </p:pic>
      <p:sp>
        <p:nvSpPr>
          <p:cNvPr id="63" name="Text Box 62"/>
          <p:cNvSpPr txBox="1"/>
          <p:nvPr/>
        </p:nvSpPr>
        <p:spPr>
          <a:xfrm>
            <a:off x="1833880" y="1440180"/>
            <a:ext cx="32556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56501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Neural Network Solution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733540" y="2830195"/>
            <a:ext cx="1884680" cy="1920240"/>
            <a:chOff x="2354" y="2466"/>
            <a:chExt cx="2968" cy="3024"/>
          </a:xfrm>
        </p:grpSpPr>
        <p:sp>
          <p:nvSpPr>
            <p:cNvPr id="13" name="Oval 12"/>
            <p:cNvSpPr/>
            <p:nvPr/>
          </p:nvSpPr>
          <p:spPr>
            <a:xfrm>
              <a:off x="2354" y="2466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54" y="448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314" y="3474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3" idx="6"/>
              <a:endCxn id="15" idx="1"/>
            </p:cNvCxnSpPr>
            <p:nvPr/>
          </p:nvCxnSpPr>
          <p:spPr>
            <a:xfrm>
              <a:off x="3362" y="2970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6"/>
              <a:endCxn id="15" idx="3"/>
            </p:cNvCxnSpPr>
            <p:nvPr/>
          </p:nvCxnSpPr>
          <p:spPr>
            <a:xfrm flipV="1">
              <a:off x="3362" y="4334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s 15"/>
          <p:cNvSpPr/>
          <p:nvPr/>
        </p:nvSpPr>
        <p:spPr>
          <a:xfrm>
            <a:off x="8675370" y="2425700"/>
            <a:ext cx="34099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93823" y="2539522"/>
          <a:ext cx="3171825" cy="610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344420" imgH="901700" progId="Equation.KSEE3">
                  <p:embed/>
                </p:oleObj>
              </mc:Choice>
              <mc:Fallback>
                <p:oleObj name="" r:id="rId2" imgW="2344420" imgH="9017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8793823" y="2539522"/>
                        <a:ext cx="3171825" cy="610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>
            <a:stCxn id="16" idx="2"/>
            <a:endCxn id="15" idx="6"/>
          </p:cNvCxnSpPr>
          <p:nvPr/>
        </p:nvCxnSpPr>
        <p:spPr>
          <a:xfrm rot="5400000">
            <a:off x="9236075" y="2645410"/>
            <a:ext cx="526415" cy="1762125"/>
          </a:xfrm>
          <a:prstGeom prst="curvedConnector2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9175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023745"/>
            <a:ext cx="3961765" cy="3838575"/>
          </a:xfrm>
          <a:prstGeom prst="rect">
            <a:avLst/>
          </a:prstGeom>
        </p:spPr>
      </p:pic>
      <p:sp>
        <p:nvSpPr>
          <p:cNvPr id="63" name="Text Box 62"/>
          <p:cNvSpPr txBox="1"/>
          <p:nvPr/>
        </p:nvSpPr>
        <p:spPr>
          <a:xfrm>
            <a:off x="1833880" y="1440180"/>
            <a:ext cx="32556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Lineary Sparable</a:t>
            </a:r>
            <a:endParaRPr lang="en-US" sz="320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99920" y="2299970"/>
            <a:ext cx="291465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70280" y="214630"/>
            <a:ext cx="456501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Neural Network Solution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733540" y="2830195"/>
            <a:ext cx="1884680" cy="1920240"/>
            <a:chOff x="2354" y="2466"/>
            <a:chExt cx="2968" cy="3024"/>
          </a:xfrm>
        </p:grpSpPr>
        <p:sp>
          <p:nvSpPr>
            <p:cNvPr id="13" name="Oval 12"/>
            <p:cNvSpPr/>
            <p:nvPr/>
          </p:nvSpPr>
          <p:spPr>
            <a:xfrm>
              <a:off x="2354" y="2466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54" y="448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314" y="3474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3" idx="6"/>
              <a:endCxn id="15" idx="1"/>
            </p:cNvCxnSpPr>
            <p:nvPr/>
          </p:nvCxnSpPr>
          <p:spPr>
            <a:xfrm>
              <a:off x="3362" y="2970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6"/>
              <a:endCxn id="15" idx="3"/>
            </p:cNvCxnSpPr>
            <p:nvPr/>
          </p:nvCxnSpPr>
          <p:spPr>
            <a:xfrm flipV="1">
              <a:off x="3362" y="4334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s 2"/>
          <p:cNvSpPr/>
          <p:nvPr/>
        </p:nvSpPr>
        <p:spPr>
          <a:xfrm>
            <a:off x="5894070" y="5347970"/>
            <a:ext cx="34099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58535" y="5424805"/>
          <a:ext cx="3043555" cy="68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73100" imgH="177165" progId="Equation.KSEE3">
                  <p:embed/>
                </p:oleObj>
              </mc:Choice>
              <mc:Fallback>
                <p:oleObj name="" r:id="rId2" imgW="673100" imgH="177165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6058535" y="5424805"/>
                        <a:ext cx="3043555" cy="687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>
            <a:stCxn id="3" idx="0"/>
          </p:cNvCxnSpPr>
          <p:nvPr/>
        </p:nvCxnSpPr>
        <p:spPr>
          <a:xfrm rot="16200000" flipV="1">
            <a:off x="5918200" y="3667760"/>
            <a:ext cx="361950" cy="2999105"/>
          </a:xfrm>
          <a:prstGeom prst="curvedConnector2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1537335" y="1018540"/>
            <a:ext cx="552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Permasalahan garis lurus [</a:t>
            </a:r>
            <a:r>
              <a:rPr lang="en-US" sz="2400">
                <a:hlinkClick r:id="rId4" tooltip="" action="ppaction://hlinkfile"/>
              </a:rPr>
              <a:t>tensorboard</a:t>
            </a:r>
            <a:r>
              <a:rPr lang="en-US" sz="2400"/>
              <a:t>]</a:t>
            </a:r>
            <a:endParaRPr lang="en-US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361950"/>
            <a:ext cx="11544300" cy="6134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395" y="2419985"/>
            <a:ext cx="4291965" cy="3804285"/>
          </a:xfrm>
          <a:prstGeom prst="rect">
            <a:avLst/>
          </a:prstGeom>
        </p:spPr>
      </p:pic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34100" y="2543810"/>
            <a:ext cx="4289425" cy="3225800"/>
            <a:chOff x="10980" y="3286"/>
            <a:chExt cx="6755" cy="5080"/>
          </a:xfrm>
        </p:grpSpPr>
        <p:sp>
          <p:nvSpPr>
            <p:cNvPr id="22" name="Oval 21"/>
            <p:cNvSpPr/>
            <p:nvPr/>
          </p:nvSpPr>
          <p:spPr>
            <a:xfrm>
              <a:off x="10980" y="4294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727" y="5302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980" y="6310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4327" y="3286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4327" y="5302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4327" y="7358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988" y="3790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988" y="3790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988" y="5806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988" y="6814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988" y="4798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988" y="4798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5335" y="3790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5335" y="5806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5335" y="5806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21450" y="1841500"/>
            <a:ext cx="5258435" cy="4216400"/>
            <a:chOff x="10270" y="2900"/>
            <a:chExt cx="8281" cy="6640"/>
          </a:xfrm>
        </p:grpSpPr>
        <p:sp>
          <p:nvSpPr>
            <p:cNvPr id="12" name="Rectangles 11"/>
            <p:cNvSpPr/>
            <p:nvPr/>
          </p:nvSpPr>
          <p:spPr>
            <a:xfrm>
              <a:off x="10270" y="2900"/>
              <a:ext cx="4135" cy="6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14550" y="2900"/>
              <a:ext cx="4001" cy="6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395" y="2419985"/>
            <a:ext cx="4291965" cy="3804285"/>
          </a:xfrm>
          <a:prstGeom prst="rect">
            <a:avLst/>
          </a:prstGeom>
        </p:spPr>
      </p:pic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416810" y="3366770"/>
            <a:ext cx="1554480" cy="155448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28005" y="2696210"/>
            <a:ext cx="4994275" cy="3225800"/>
            <a:chOff x="10980" y="3286"/>
            <a:chExt cx="7865" cy="5080"/>
          </a:xfrm>
        </p:grpSpPr>
        <p:sp>
          <p:nvSpPr>
            <p:cNvPr id="22" name="Oval 21"/>
            <p:cNvSpPr/>
            <p:nvPr/>
          </p:nvSpPr>
          <p:spPr>
            <a:xfrm>
              <a:off x="10980" y="4294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7837" y="5302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980" y="6310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4327" y="3286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4327" y="5302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4327" y="7358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988" y="3790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988" y="3790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988" y="5806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988" y="6814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988" y="4798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988" y="4798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  <a:endCxn id="23" idx="2"/>
            </p:cNvCxnSpPr>
            <p:nvPr/>
          </p:nvCxnSpPr>
          <p:spPr>
            <a:xfrm>
              <a:off x="15335" y="3790"/>
              <a:ext cx="2502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5335" y="5806"/>
              <a:ext cx="250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5335" y="5806"/>
              <a:ext cx="250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1_73xac2atGBdw_dMFmP4jf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10" y="1879600"/>
            <a:ext cx="2514600" cy="428625"/>
          </a:xfrm>
          <a:prstGeom prst="rect">
            <a:avLst/>
          </a:prstGeom>
        </p:spPr>
      </p:pic>
      <p:pic>
        <p:nvPicPr>
          <p:cNvPr id="5" name="Picture 4" descr="1_UMeLUOQQ_jVR-jyUtzfeO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795" y="1870075"/>
            <a:ext cx="2409825" cy="4381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6555740" y="2385695"/>
            <a:ext cx="2541905" cy="168275"/>
          </a:xfrm>
          <a:custGeom>
            <a:avLst/>
            <a:gdLst>
              <a:gd name="connsiteX0" fmla="*/ 2 w 4003"/>
              <a:gd name="connsiteY0" fmla="*/ 265 h 265"/>
              <a:gd name="connsiteX1" fmla="*/ 0 w 4003"/>
              <a:gd name="connsiteY1" fmla="*/ 0 h 265"/>
              <a:gd name="connsiteX2" fmla="*/ 4000 w 4003"/>
              <a:gd name="connsiteY2" fmla="*/ 0 h 265"/>
              <a:gd name="connsiteX3" fmla="*/ 4003 w 4003"/>
              <a:gd name="connsiteY3" fmla="*/ 215 h 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3" h="265">
                <a:moveTo>
                  <a:pt x="2" y="265"/>
                </a:moveTo>
                <a:lnTo>
                  <a:pt x="0" y="0"/>
                </a:lnTo>
                <a:lnTo>
                  <a:pt x="4000" y="0"/>
                </a:lnTo>
                <a:lnTo>
                  <a:pt x="4003" y="21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281795" y="2385695"/>
            <a:ext cx="2404872" cy="168275"/>
          </a:xfrm>
          <a:custGeom>
            <a:avLst/>
            <a:gdLst>
              <a:gd name="connsiteX0" fmla="*/ 2 w 4003"/>
              <a:gd name="connsiteY0" fmla="*/ 265 h 265"/>
              <a:gd name="connsiteX1" fmla="*/ 0 w 4003"/>
              <a:gd name="connsiteY1" fmla="*/ 0 h 265"/>
              <a:gd name="connsiteX2" fmla="*/ 4000 w 4003"/>
              <a:gd name="connsiteY2" fmla="*/ 0 h 265"/>
              <a:gd name="connsiteX3" fmla="*/ 4003 w 4003"/>
              <a:gd name="connsiteY3" fmla="*/ 215 h 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3" h="265">
                <a:moveTo>
                  <a:pt x="2" y="265"/>
                </a:moveTo>
                <a:lnTo>
                  <a:pt x="0" y="0"/>
                </a:lnTo>
                <a:lnTo>
                  <a:pt x="4000" y="0"/>
                </a:lnTo>
                <a:lnTo>
                  <a:pt x="4003" y="21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395" y="2419985"/>
            <a:ext cx="4291965" cy="3804285"/>
          </a:xfrm>
          <a:prstGeom prst="rect">
            <a:avLst/>
          </a:prstGeom>
        </p:spPr>
      </p:pic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416810" y="3366770"/>
            <a:ext cx="1554480" cy="155448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28005" y="2696210"/>
            <a:ext cx="4994275" cy="3225800"/>
            <a:chOff x="10980" y="3286"/>
            <a:chExt cx="7865" cy="5080"/>
          </a:xfrm>
        </p:grpSpPr>
        <p:sp>
          <p:nvSpPr>
            <p:cNvPr id="22" name="Oval 21"/>
            <p:cNvSpPr/>
            <p:nvPr/>
          </p:nvSpPr>
          <p:spPr>
            <a:xfrm>
              <a:off x="10980" y="4294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7837" y="5302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980" y="6310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4327" y="3286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4327" y="5302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4327" y="7358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988" y="3790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988" y="3790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988" y="5806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988" y="6814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988" y="4798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988" y="4798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  <a:endCxn id="23" idx="2"/>
            </p:cNvCxnSpPr>
            <p:nvPr/>
          </p:nvCxnSpPr>
          <p:spPr>
            <a:xfrm>
              <a:off x="15335" y="3790"/>
              <a:ext cx="2502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5335" y="5806"/>
              <a:ext cx="250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5335" y="5806"/>
              <a:ext cx="250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s 8"/>
          <p:cNvSpPr/>
          <p:nvPr/>
        </p:nvSpPr>
        <p:spPr>
          <a:xfrm>
            <a:off x="6774180" y="1725295"/>
            <a:ext cx="34099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5" name="Object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37033" y="1702118"/>
          <a:ext cx="3446780" cy="887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762000" imgH="228600" progId="Equation.KSEE3">
                  <p:embed/>
                </p:oleObj>
              </mc:Choice>
              <mc:Fallback>
                <p:oleObj name="" r:id="rId2" imgW="762000" imgH="2286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6737033" y="1702118"/>
                        <a:ext cx="3446780" cy="887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>
            <a:stCxn id="9" idx="1"/>
            <a:endCxn id="6" idx="7"/>
          </p:cNvCxnSpPr>
          <p:nvPr/>
        </p:nvCxnSpPr>
        <p:spPr>
          <a:xfrm rot="10800000" flipV="1">
            <a:off x="3742690" y="2144395"/>
            <a:ext cx="3030855" cy="1450340"/>
          </a:xfrm>
          <a:prstGeom prst="curvedConnector2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1436370" y="1341755"/>
            <a:ext cx="34709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Permasalahan lingkaran</a:t>
            </a:r>
            <a:endParaRPr lang="en-US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385445"/>
            <a:ext cx="11591925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75" y="2369185"/>
            <a:ext cx="4079240" cy="3854450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195695" y="2112010"/>
            <a:ext cx="4858385" cy="4505960"/>
            <a:chOff x="9757" y="3326"/>
            <a:chExt cx="7651" cy="7096"/>
          </a:xfrm>
        </p:grpSpPr>
        <p:sp>
          <p:nvSpPr>
            <p:cNvPr id="21" name="Oval 20"/>
            <p:cNvSpPr/>
            <p:nvPr/>
          </p:nvSpPr>
          <p:spPr>
            <a:xfrm>
              <a:off x="13053" y="3326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053" y="5342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3053" y="7358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6400" y="6350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053" y="9414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9757" y="534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757" y="7358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10765" y="3830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14" idx="2"/>
            </p:cNvCxnSpPr>
            <p:nvPr/>
          </p:nvCxnSpPr>
          <p:spPr>
            <a:xfrm>
              <a:off x="10765" y="5846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17" idx="2"/>
            </p:cNvCxnSpPr>
            <p:nvPr/>
          </p:nvCxnSpPr>
          <p:spPr>
            <a:xfrm>
              <a:off x="10765" y="5846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17" idx="2"/>
            </p:cNvCxnSpPr>
            <p:nvPr/>
          </p:nvCxnSpPr>
          <p:spPr>
            <a:xfrm>
              <a:off x="10765" y="7862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10765" y="3830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10765" y="7862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10765" y="5846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14" idx="2"/>
            </p:cNvCxnSpPr>
            <p:nvPr/>
          </p:nvCxnSpPr>
          <p:spPr>
            <a:xfrm flipV="1">
              <a:off x="10765" y="5846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19" idx="2"/>
            </p:cNvCxnSpPr>
            <p:nvPr/>
          </p:nvCxnSpPr>
          <p:spPr>
            <a:xfrm>
              <a:off x="14061" y="3830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7" idx="6"/>
              <a:endCxn id="19" idx="2"/>
            </p:cNvCxnSpPr>
            <p:nvPr/>
          </p:nvCxnSpPr>
          <p:spPr>
            <a:xfrm flipV="1">
              <a:off x="14061" y="6854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4" idx="6"/>
              <a:endCxn id="19" idx="2"/>
            </p:cNvCxnSpPr>
            <p:nvPr/>
          </p:nvCxnSpPr>
          <p:spPr>
            <a:xfrm>
              <a:off x="14061" y="5846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19" idx="2"/>
            </p:cNvCxnSpPr>
            <p:nvPr/>
          </p:nvCxnSpPr>
          <p:spPr>
            <a:xfrm flipV="1">
              <a:off x="14061" y="6854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Box 66"/>
          <p:cNvSpPr txBox="1"/>
          <p:nvPr/>
        </p:nvSpPr>
        <p:spPr>
          <a:xfrm>
            <a:off x="1330325" y="1341755"/>
            <a:ext cx="38766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Permasalahan Logika XOR</a:t>
            </a:r>
            <a:endParaRPr lang="en-US" sz="2400"/>
          </a:p>
        </p:txBody>
      </p:sp>
      <p:sp>
        <p:nvSpPr>
          <p:cNvPr id="69" name="Text Box 68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75" y="2369185"/>
            <a:ext cx="4079240" cy="385445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7940040" y="1122680"/>
            <a:ext cx="2689225" cy="1076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5" name="Object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88655" y="1165860"/>
          <a:ext cx="2234565" cy="989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812800" imgH="419100" progId="Equation.KSEE3">
                  <p:embed/>
                </p:oleObj>
              </mc:Choice>
              <mc:Fallback>
                <p:oleObj name="" r:id="rId2" imgW="812800" imgH="4191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8288655" y="1165860"/>
                        <a:ext cx="2234565" cy="989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/>
          <p:nvPr/>
        </p:nvCxnSpPr>
        <p:spPr>
          <a:xfrm rot="10800000" flipV="1">
            <a:off x="4442460" y="1619250"/>
            <a:ext cx="3497580" cy="2479040"/>
          </a:xfrm>
          <a:prstGeom prst="curvedConnector3">
            <a:avLst>
              <a:gd name="adj1" fmla="val 49982"/>
            </a:avLst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3089094" y="2693670"/>
            <a:ext cx="1531176" cy="1598987"/>
          </a:xfrm>
          <a:custGeom>
            <a:avLst/>
            <a:gdLst>
              <a:gd name="connsiteX0" fmla="*/ 306 w 2411"/>
              <a:gd name="connsiteY0" fmla="*/ 0 h 2518"/>
              <a:gd name="connsiteX1" fmla="*/ 116 w 2411"/>
              <a:gd name="connsiteY1" fmla="*/ 2380 h 2518"/>
              <a:gd name="connsiteX2" fmla="*/ 2411 w 2411"/>
              <a:gd name="connsiteY2" fmla="*/ 2034 h 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" h="2518">
                <a:moveTo>
                  <a:pt x="306" y="0"/>
                </a:moveTo>
                <a:cubicBezTo>
                  <a:pt x="146" y="380"/>
                  <a:pt x="-172" y="1993"/>
                  <a:pt x="116" y="2380"/>
                </a:cubicBezTo>
                <a:cubicBezTo>
                  <a:pt x="404" y="2767"/>
                  <a:pt x="1877" y="2239"/>
                  <a:pt x="2411" y="20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 flipV="1">
            <a:off x="1491411" y="4202481"/>
            <a:ext cx="1635202" cy="1583696"/>
          </a:xfrm>
          <a:custGeom>
            <a:avLst/>
            <a:gdLst>
              <a:gd name="connsiteX0" fmla="*/ 130 w 2575"/>
              <a:gd name="connsiteY0" fmla="*/ 0 h 2494"/>
              <a:gd name="connsiteX1" fmla="*/ 206 w 2575"/>
              <a:gd name="connsiteY1" fmla="*/ 2385 h 2494"/>
              <a:gd name="connsiteX2" fmla="*/ 2575 w 2575"/>
              <a:gd name="connsiteY2" fmla="*/ 1815 h 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" h="2494">
                <a:moveTo>
                  <a:pt x="130" y="0"/>
                </a:moveTo>
                <a:cubicBezTo>
                  <a:pt x="-30" y="380"/>
                  <a:pt x="-82" y="1998"/>
                  <a:pt x="206" y="2385"/>
                </a:cubicBezTo>
                <a:cubicBezTo>
                  <a:pt x="494" y="2772"/>
                  <a:pt x="2041" y="2020"/>
                  <a:pt x="2575" y="18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341755" y="1341755"/>
            <a:ext cx="582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Permasalahan Logika XOR [</a:t>
            </a:r>
            <a:r>
              <a:rPr lang="en-US" sz="2400">
                <a:hlinkClick r:id="rId4" tooltip="" action="ppaction://hlinkfile"/>
              </a:rPr>
              <a:t>Tensorboard</a:t>
            </a:r>
            <a:r>
              <a:rPr lang="en-US" sz="2400"/>
              <a:t>]</a:t>
            </a:r>
            <a:endParaRPr lang="en-US" sz="2400"/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95695" y="2212975"/>
            <a:ext cx="4858385" cy="4505960"/>
            <a:chOff x="9757" y="3326"/>
            <a:chExt cx="7651" cy="7096"/>
          </a:xfrm>
        </p:grpSpPr>
        <p:sp>
          <p:nvSpPr>
            <p:cNvPr id="6" name="Oval 5"/>
            <p:cNvSpPr/>
            <p:nvPr/>
          </p:nvSpPr>
          <p:spPr>
            <a:xfrm>
              <a:off x="13053" y="3326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3053" y="5342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053" y="7358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400" y="6350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3053" y="9414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9757" y="534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757" y="7358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stCxn id="24" idx="6"/>
              <a:endCxn id="6" idx="2"/>
            </p:cNvCxnSpPr>
            <p:nvPr/>
          </p:nvCxnSpPr>
          <p:spPr>
            <a:xfrm flipV="1">
              <a:off x="10765" y="3830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4" idx="6"/>
              <a:endCxn id="10" idx="2"/>
            </p:cNvCxnSpPr>
            <p:nvPr/>
          </p:nvCxnSpPr>
          <p:spPr>
            <a:xfrm>
              <a:off x="10765" y="5846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6"/>
              <a:endCxn id="11" idx="2"/>
            </p:cNvCxnSpPr>
            <p:nvPr/>
          </p:nvCxnSpPr>
          <p:spPr>
            <a:xfrm>
              <a:off x="10765" y="5846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5" idx="6"/>
              <a:endCxn id="11" idx="2"/>
            </p:cNvCxnSpPr>
            <p:nvPr/>
          </p:nvCxnSpPr>
          <p:spPr>
            <a:xfrm>
              <a:off x="10765" y="7862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5" idx="6"/>
              <a:endCxn id="6" idx="2"/>
            </p:cNvCxnSpPr>
            <p:nvPr/>
          </p:nvCxnSpPr>
          <p:spPr>
            <a:xfrm flipV="1">
              <a:off x="10765" y="3830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5" idx="6"/>
              <a:endCxn id="18" idx="2"/>
            </p:cNvCxnSpPr>
            <p:nvPr/>
          </p:nvCxnSpPr>
          <p:spPr>
            <a:xfrm>
              <a:off x="10765" y="7862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4" idx="6"/>
              <a:endCxn id="18" idx="2"/>
            </p:cNvCxnSpPr>
            <p:nvPr/>
          </p:nvCxnSpPr>
          <p:spPr>
            <a:xfrm>
              <a:off x="10765" y="5846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25" idx="6"/>
              <a:endCxn id="10" idx="2"/>
            </p:cNvCxnSpPr>
            <p:nvPr/>
          </p:nvCxnSpPr>
          <p:spPr>
            <a:xfrm flipV="1">
              <a:off x="10765" y="5846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" idx="6"/>
              <a:endCxn id="16" idx="2"/>
            </p:cNvCxnSpPr>
            <p:nvPr/>
          </p:nvCxnSpPr>
          <p:spPr>
            <a:xfrm>
              <a:off x="14061" y="3830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1" idx="6"/>
              <a:endCxn id="16" idx="2"/>
            </p:cNvCxnSpPr>
            <p:nvPr/>
          </p:nvCxnSpPr>
          <p:spPr>
            <a:xfrm flipV="1">
              <a:off x="14061" y="6854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0" idx="6"/>
              <a:endCxn id="16" idx="2"/>
            </p:cNvCxnSpPr>
            <p:nvPr/>
          </p:nvCxnSpPr>
          <p:spPr>
            <a:xfrm>
              <a:off x="14061" y="5846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18" idx="6"/>
              <a:endCxn id="16" idx="2"/>
            </p:cNvCxnSpPr>
            <p:nvPr/>
          </p:nvCxnSpPr>
          <p:spPr>
            <a:xfrm flipV="1">
              <a:off x="14061" y="6854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/>
          <p:nvPr>
            <p:ph sz="quarter" idx="14"/>
          </p:nvPr>
        </p:nvSpPr>
        <p:spPr>
          <a:xfrm>
            <a:off x="5100955" y="1844040"/>
            <a:ext cx="6480175" cy="1596390"/>
          </a:xfrm>
        </p:spPr>
        <p:txBody>
          <a:bodyPr>
            <a:normAutofit fontScale="90000" lnSpcReduction="20000"/>
          </a:bodyPr>
          <a:p>
            <a:r>
              <a:rPr lang="en-US" sz="2000"/>
              <a:t>Definisi</a:t>
            </a:r>
            <a:endParaRPr lang="en-US" sz="2000"/>
          </a:p>
          <a:p>
            <a:r>
              <a:rPr lang="en-US" sz="2000"/>
              <a:t>Cara Kerja Neural Network</a:t>
            </a:r>
            <a:endParaRPr lang="en-US" sz="2000"/>
          </a:p>
          <a:p>
            <a:r>
              <a:rPr lang="en-US" sz="2000"/>
              <a:t>Activation Function</a:t>
            </a:r>
            <a:endParaRPr lang="en-US" sz="2000"/>
          </a:p>
          <a:p>
            <a:r>
              <a:rPr lang="en-US" sz="2000"/>
              <a:t>Architecture</a:t>
            </a:r>
            <a:endParaRPr 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404495"/>
            <a:ext cx="11677650" cy="60483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41755" y="1341755"/>
            <a:ext cx="51803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ym typeface="+mn-ea"/>
              </a:rPr>
              <a:t>Permasalahan Fermat Spiral  </a:t>
            </a:r>
            <a:r>
              <a:rPr lang="en-US" sz="1600">
                <a:sym typeface="+mn-ea"/>
              </a:rPr>
              <a:t>[</a:t>
            </a:r>
            <a:r>
              <a:rPr lang="en-US" sz="1600">
                <a:sym typeface="+mn-ea"/>
                <a:hlinkClick r:id="rId1" tooltip="" action="ppaction://hlinkfile"/>
              </a:rPr>
              <a:t>wikipedia</a:t>
            </a:r>
            <a:r>
              <a:rPr lang="en-US" sz="1600">
                <a:sym typeface="+mn-ea"/>
              </a:rPr>
              <a:t>]</a:t>
            </a:r>
            <a:endParaRPr lang="en-US" sz="1600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5" y="2555240"/>
            <a:ext cx="3776980" cy="383794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065" y="2683510"/>
            <a:ext cx="5921375" cy="34378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35685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6606540" y="1033780"/>
            <a:ext cx="2933700" cy="1076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5" name="Object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06540" y="1092200"/>
          <a:ext cx="2933065" cy="1050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066800" imgH="444500" progId="Equation.KSEE3">
                  <p:embed/>
                </p:oleObj>
              </mc:Choice>
              <mc:Fallback>
                <p:oleObj name="" r:id="rId1" imgW="1066800" imgH="4445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6606540" y="1092200"/>
                        <a:ext cx="2933065" cy="1050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1341755" y="1341755"/>
            <a:ext cx="40627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Permasalahan Fermat Spiral</a:t>
            </a:r>
            <a:endParaRPr lang="en-US" sz="2400"/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934575" y="1229995"/>
            <a:ext cx="157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[</a:t>
            </a:r>
            <a:r>
              <a:rPr lang="en-US">
                <a:hlinkClick r:id="rId3" action="ppaction://hlinkfile"/>
              </a:rPr>
              <a:t>Tensorboard</a:t>
            </a:r>
            <a:r>
              <a:rPr lang="en-US"/>
              <a:t>]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755" y="2555240"/>
            <a:ext cx="3776980" cy="383794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065" y="2683510"/>
            <a:ext cx="5921375" cy="3437890"/>
          </a:xfrm>
          <a:prstGeom prst="rect">
            <a:avLst/>
          </a:prstGeom>
        </p:spPr>
      </p:pic>
      <p:cxnSp>
        <p:nvCxnSpPr>
          <p:cNvPr id="20" name="Curved Connector 19"/>
          <p:cNvCxnSpPr>
            <a:stCxn id="9" idx="1"/>
          </p:cNvCxnSpPr>
          <p:nvPr/>
        </p:nvCxnSpPr>
        <p:spPr>
          <a:xfrm rot="10800000" flipV="1">
            <a:off x="4286250" y="1572260"/>
            <a:ext cx="2320290" cy="2741930"/>
          </a:xfrm>
          <a:prstGeom prst="curvedConnector2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/>
          <p:cNvSpPr/>
          <p:nvPr/>
        </p:nvSpPr>
        <p:spPr>
          <a:xfrm>
            <a:off x="1585595" y="3477206"/>
            <a:ext cx="3074035" cy="1895509"/>
          </a:xfrm>
          <a:custGeom>
            <a:avLst/>
            <a:gdLst>
              <a:gd name="connsiteX0" fmla="*/ 0 w 4841"/>
              <a:gd name="connsiteY0" fmla="*/ 804 h 2985"/>
              <a:gd name="connsiteX1" fmla="*/ 591 w 4841"/>
              <a:gd name="connsiteY1" fmla="*/ 1167 h 2985"/>
              <a:gd name="connsiteX2" fmla="*/ 977 w 4841"/>
              <a:gd name="connsiteY2" fmla="*/ 2304 h 2985"/>
              <a:gd name="connsiteX3" fmla="*/ 1863 w 4841"/>
              <a:gd name="connsiteY3" fmla="*/ 2963 h 2985"/>
              <a:gd name="connsiteX4" fmla="*/ 3131 w 4841"/>
              <a:gd name="connsiteY4" fmla="*/ 2713 h 2985"/>
              <a:gd name="connsiteX5" fmla="*/ 3587 w 4841"/>
              <a:gd name="connsiteY5" fmla="*/ 2017 h 2985"/>
              <a:gd name="connsiteX6" fmla="*/ 3386 w 4841"/>
              <a:gd name="connsiteY6" fmla="*/ 917 h 2985"/>
              <a:gd name="connsiteX7" fmla="*/ 2636 w 4841"/>
              <a:gd name="connsiteY7" fmla="*/ 598 h 2985"/>
              <a:gd name="connsiteX8" fmla="*/ 2045 w 4841"/>
              <a:gd name="connsiteY8" fmla="*/ 758 h 2985"/>
              <a:gd name="connsiteX9" fmla="*/ 1795 w 4841"/>
              <a:gd name="connsiteY9" fmla="*/ 1349 h 2985"/>
              <a:gd name="connsiteX10" fmla="*/ 2182 w 4841"/>
              <a:gd name="connsiteY10" fmla="*/ 1872 h 2985"/>
              <a:gd name="connsiteX11" fmla="*/ 2545 w 4841"/>
              <a:gd name="connsiteY11" fmla="*/ 1736 h 2985"/>
              <a:gd name="connsiteX12" fmla="*/ 2409 w 4841"/>
              <a:gd name="connsiteY12" fmla="*/ 1372 h 2985"/>
              <a:gd name="connsiteX13" fmla="*/ 2409 w 4841"/>
              <a:gd name="connsiteY13" fmla="*/ 1190 h 2985"/>
              <a:gd name="connsiteX14" fmla="*/ 2795 w 4841"/>
              <a:gd name="connsiteY14" fmla="*/ 1145 h 2985"/>
              <a:gd name="connsiteX15" fmla="*/ 3000 w 4841"/>
              <a:gd name="connsiteY15" fmla="*/ 1577 h 2985"/>
              <a:gd name="connsiteX16" fmla="*/ 2909 w 4841"/>
              <a:gd name="connsiteY16" fmla="*/ 2099 h 2985"/>
              <a:gd name="connsiteX17" fmla="*/ 2295 w 4841"/>
              <a:gd name="connsiteY17" fmla="*/ 2395 h 2985"/>
              <a:gd name="connsiteX18" fmla="*/ 1545 w 4841"/>
              <a:gd name="connsiteY18" fmla="*/ 2077 h 2985"/>
              <a:gd name="connsiteX19" fmla="*/ 1227 w 4841"/>
              <a:gd name="connsiteY19" fmla="*/ 1577 h 2985"/>
              <a:gd name="connsiteX20" fmla="*/ 1432 w 4841"/>
              <a:gd name="connsiteY20" fmla="*/ 690 h 2985"/>
              <a:gd name="connsiteX21" fmla="*/ 2159 w 4841"/>
              <a:gd name="connsiteY21" fmla="*/ 76 h 2985"/>
              <a:gd name="connsiteX22" fmla="*/ 3341 w 4841"/>
              <a:gd name="connsiteY22" fmla="*/ 144 h 2985"/>
              <a:gd name="connsiteX23" fmla="*/ 4045 w 4841"/>
              <a:gd name="connsiteY23" fmla="*/ 986 h 2985"/>
              <a:gd name="connsiteX24" fmla="*/ 4318 w 4841"/>
              <a:gd name="connsiteY24" fmla="*/ 1713 h 2985"/>
              <a:gd name="connsiteX25" fmla="*/ 4841 w 4841"/>
              <a:gd name="connsiteY25" fmla="*/ 2077 h 2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41" h="2985">
                <a:moveTo>
                  <a:pt x="0" y="804"/>
                </a:moveTo>
                <a:cubicBezTo>
                  <a:pt x="110" y="854"/>
                  <a:pt x="396" y="867"/>
                  <a:pt x="591" y="1167"/>
                </a:cubicBezTo>
                <a:cubicBezTo>
                  <a:pt x="786" y="1467"/>
                  <a:pt x="723" y="1945"/>
                  <a:pt x="977" y="2304"/>
                </a:cubicBezTo>
                <a:cubicBezTo>
                  <a:pt x="1231" y="2663"/>
                  <a:pt x="1339" y="2900"/>
                  <a:pt x="1863" y="2963"/>
                </a:cubicBezTo>
                <a:cubicBezTo>
                  <a:pt x="2387" y="3026"/>
                  <a:pt x="2829" y="2954"/>
                  <a:pt x="3131" y="2713"/>
                </a:cubicBezTo>
                <a:cubicBezTo>
                  <a:pt x="3433" y="2472"/>
                  <a:pt x="3564" y="2376"/>
                  <a:pt x="3587" y="2017"/>
                </a:cubicBezTo>
                <a:cubicBezTo>
                  <a:pt x="3610" y="1658"/>
                  <a:pt x="3586" y="1176"/>
                  <a:pt x="3386" y="917"/>
                </a:cubicBezTo>
                <a:cubicBezTo>
                  <a:pt x="3186" y="658"/>
                  <a:pt x="2904" y="630"/>
                  <a:pt x="2636" y="598"/>
                </a:cubicBezTo>
                <a:cubicBezTo>
                  <a:pt x="2368" y="566"/>
                  <a:pt x="2213" y="607"/>
                  <a:pt x="2045" y="758"/>
                </a:cubicBezTo>
                <a:cubicBezTo>
                  <a:pt x="1877" y="908"/>
                  <a:pt x="1768" y="1126"/>
                  <a:pt x="1795" y="1349"/>
                </a:cubicBezTo>
                <a:cubicBezTo>
                  <a:pt x="1822" y="1572"/>
                  <a:pt x="2032" y="1795"/>
                  <a:pt x="2182" y="1872"/>
                </a:cubicBezTo>
                <a:cubicBezTo>
                  <a:pt x="2332" y="1949"/>
                  <a:pt x="2500" y="1836"/>
                  <a:pt x="2545" y="1736"/>
                </a:cubicBezTo>
                <a:cubicBezTo>
                  <a:pt x="2590" y="1636"/>
                  <a:pt x="2436" y="1481"/>
                  <a:pt x="2409" y="1372"/>
                </a:cubicBezTo>
                <a:cubicBezTo>
                  <a:pt x="2382" y="1263"/>
                  <a:pt x="2332" y="1235"/>
                  <a:pt x="2409" y="1190"/>
                </a:cubicBezTo>
                <a:cubicBezTo>
                  <a:pt x="2486" y="1145"/>
                  <a:pt x="2677" y="1068"/>
                  <a:pt x="2795" y="1145"/>
                </a:cubicBezTo>
                <a:cubicBezTo>
                  <a:pt x="2913" y="1222"/>
                  <a:pt x="2977" y="1386"/>
                  <a:pt x="3000" y="1577"/>
                </a:cubicBezTo>
                <a:cubicBezTo>
                  <a:pt x="3023" y="1768"/>
                  <a:pt x="3050" y="1935"/>
                  <a:pt x="2909" y="2099"/>
                </a:cubicBezTo>
                <a:cubicBezTo>
                  <a:pt x="2768" y="2263"/>
                  <a:pt x="2568" y="2399"/>
                  <a:pt x="2295" y="2395"/>
                </a:cubicBezTo>
                <a:cubicBezTo>
                  <a:pt x="2022" y="2391"/>
                  <a:pt x="1759" y="2241"/>
                  <a:pt x="1545" y="2077"/>
                </a:cubicBezTo>
                <a:cubicBezTo>
                  <a:pt x="1331" y="1913"/>
                  <a:pt x="1250" y="1854"/>
                  <a:pt x="1227" y="1577"/>
                </a:cubicBezTo>
                <a:cubicBezTo>
                  <a:pt x="1204" y="1300"/>
                  <a:pt x="1246" y="990"/>
                  <a:pt x="1432" y="690"/>
                </a:cubicBezTo>
                <a:cubicBezTo>
                  <a:pt x="1618" y="389"/>
                  <a:pt x="1777" y="185"/>
                  <a:pt x="2159" y="76"/>
                </a:cubicBezTo>
                <a:cubicBezTo>
                  <a:pt x="2541" y="-33"/>
                  <a:pt x="2964" y="-38"/>
                  <a:pt x="3341" y="144"/>
                </a:cubicBezTo>
                <a:cubicBezTo>
                  <a:pt x="3718" y="326"/>
                  <a:pt x="3850" y="672"/>
                  <a:pt x="4045" y="986"/>
                </a:cubicBezTo>
                <a:cubicBezTo>
                  <a:pt x="4240" y="1300"/>
                  <a:pt x="4159" y="1495"/>
                  <a:pt x="4318" y="1713"/>
                </a:cubicBezTo>
                <a:cubicBezTo>
                  <a:pt x="4477" y="1931"/>
                  <a:pt x="4768" y="2122"/>
                  <a:pt x="4841" y="207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" y="528320"/>
            <a:ext cx="11820525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816475" y="1949450"/>
            <a:ext cx="3556635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400">
                <a:solidFill>
                  <a:schemeClr val="tx1"/>
                </a:solidFill>
              </a:rPr>
              <a:t>SLP vs MLP?</a:t>
            </a:r>
            <a:endParaRPr lang="en-US" sz="4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Rectangles 8"/>
          <p:cNvSpPr/>
          <p:nvPr/>
        </p:nvSpPr>
        <p:spPr>
          <a:xfrm>
            <a:off x="2033905" y="3301365"/>
            <a:ext cx="8444230" cy="2588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/>
              <a:t>Sangat bergantung pada masalah yang dihadapi,</a:t>
            </a:r>
            <a:endParaRPr lang="en-US"/>
          </a:p>
          <a:p>
            <a:pPr algn="ctr"/>
            <a:endParaRPr lang="en-US"/>
          </a:p>
          <a:p>
            <a:pPr algn="l"/>
            <a:r>
              <a:rPr lang="en-US"/>
              <a:t>- Memperbanyak </a:t>
            </a:r>
            <a:r>
              <a:rPr lang="en-US" b="1"/>
              <a:t>layer </a:t>
            </a:r>
            <a:r>
              <a:rPr lang="en-US"/>
              <a:t>dapat membuat Neural Network mempelajari </a:t>
            </a:r>
            <a:r>
              <a:rPr lang="en-US" b="1"/>
              <a:t>beragam fitur </a:t>
            </a:r>
            <a:r>
              <a:rPr lang="en-US"/>
              <a:t>lebih dalam</a:t>
            </a:r>
            <a:endParaRPr lang="en-US"/>
          </a:p>
          <a:p>
            <a:pPr algn="l"/>
            <a:r>
              <a:rPr lang="en-US"/>
              <a:t>- Memperbanyak </a:t>
            </a:r>
            <a:r>
              <a:rPr lang="en-US" b="1"/>
              <a:t>neuron </a:t>
            </a:r>
            <a:r>
              <a:rPr lang="en-US"/>
              <a:t>pada tiap layer membantu Neural Network memahami </a:t>
            </a:r>
            <a:r>
              <a:rPr lang="en-US" b="1"/>
              <a:t>beragam variasi tiap feature</a:t>
            </a:r>
            <a:endParaRPr lang="en-US" b="1"/>
          </a:p>
          <a:p>
            <a:pPr algn="ctr"/>
            <a:endParaRPr lang="en-US" b="1"/>
          </a:p>
        </p:txBody>
      </p:sp>
      <p:sp>
        <p:nvSpPr>
          <p:cNvPr id="2" name="Text Box 1"/>
          <p:cNvSpPr txBox="1"/>
          <p:nvPr/>
        </p:nvSpPr>
        <p:spPr>
          <a:xfrm>
            <a:off x="4816475" y="1949450"/>
            <a:ext cx="3556635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400">
                <a:solidFill>
                  <a:schemeClr val="tx1"/>
                </a:solidFill>
              </a:rPr>
              <a:t>SLP vs MLP?</a:t>
            </a:r>
            <a:endParaRPr lang="en-US" sz="4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Rectangles 8"/>
          <p:cNvSpPr/>
          <p:nvPr/>
        </p:nvSpPr>
        <p:spPr>
          <a:xfrm>
            <a:off x="2062480" y="2877185"/>
            <a:ext cx="8444230" cy="3196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/>
              <a:t>Contoh sederhana :</a:t>
            </a:r>
            <a:endParaRPr lang="en-US" sz="2400"/>
          </a:p>
          <a:p>
            <a:pPr algn="l"/>
            <a:endParaRPr lang="en-US"/>
          </a:p>
          <a:p>
            <a:pPr algn="l"/>
            <a:r>
              <a:rPr lang="en-US"/>
              <a:t>- Neural Network untuk klasifikasi buah-buahan</a:t>
            </a:r>
            <a:endParaRPr lang="en-US"/>
          </a:p>
          <a:p>
            <a:pPr algn="l"/>
            <a:r>
              <a:rPr lang="en-US"/>
              <a:t>- feature input nya kita atur ada ukuran, warna, rasa, tekstur</a:t>
            </a:r>
            <a:endParaRPr lang="en-US"/>
          </a:p>
          <a:p>
            <a:pPr algn="l"/>
            <a:r>
              <a:rPr lang="en-US"/>
              <a:t>- pada layer pertama misalnya bisa mempelajari feature lebih dalam seperti rasa manis teksur sangat lembut , rasa manis tekstur nya keras</a:t>
            </a:r>
            <a:endParaRPr lang="en-US"/>
          </a:p>
          <a:p>
            <a:pPr algn="l"/>
            <a:r>
              <a:rPr lang="en-US"/>
              <a:t>- dilayer selanjutnya bisa lebih dalam lagi, rasa manis tekstur lembut dengan warna orange, ada juga rasa manis tekstur lembut dengan warna hijau</a:t>
            </a:r>
            <a:endParaRPr lang="en-US"/>
          </a:p>
          <a:p>
            <a:pPr algn="l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816475" y="1949450"/>
            <a:ext cx="3556635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400">
                <a:solidFill>
                  <a:schemeClr val="tx1"/>
                </a:solidFill>
              </a:rPr>
              <a:t>SLP vs MLP?</a:t>
            </a:r>
            <a:endParaRPr lang="en-US" sz="4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 Box 9"/>
          <p:cNvSpPr txBox="1"/>
          <p:nvPr/>
        </p:nvSpPr>
        <p:spPr>
          <a:xfrm>
            <a:off x="883285" y="2546350"/>
            <a:ext cx="645033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Inisialisasi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nilai bobot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dan bias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feedforward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hitung output (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hitung error , pada kasus ini bisa gunakan RMS,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update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weight dan bobot </a:t>
            </a:r>
            <a:r>
              <a:rPr 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delta rule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pada Problem yang Kompleks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883285" y="1810385"/>
            <a:ext cx="4273550" cy="735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/>
              <a:t>Sebelumnya pada SLP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407400" y="22320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407400" y="306514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407400" y="391350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error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407400" y="481838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46213" y="3323112"/>
          <a:ext cx="3171825" cy="610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344420" imgH="901700" progId="Equation.KSEE3">
                  <p:embed/>
                </p:oleObj>
              </mc:Choice>
              <mc:Fallback>
                <p:oleObj name="" r:id="rId1" imgW="2344420" imgH="9017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46213" y="3323112"/>
                        <a:ext cx="3171825" cy="610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47445" y="4883150"/>
          <a:ext cx="2680970" cy="112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3" imgW="1091565" imgH="431800" progId="Equation.KSEE3">
                  <p:embed/>
                </p:oleObj>
              </mc:Choice>
              <mc:Fallback>
                <p:oleObj name="" r:id="rId3" imgW="1091565" imgH="431800" progId="Equation.KSEE3">
                  <p:embed/>
                  <p:pic>
                    <p:nvPicPr>
                      <p:cNvPr id="0" name="Picture 51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7445" y="4883150"/>
                        <a:ext cx="2680970" cy="1127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9524365" y="2685415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9524365" y="3518535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8" idx="0"/>
          </p:cNvCxnSpPr>
          <p:nvPr/>
        </p:nvCxnSpPr>
        <p:spPr>
          <a:xfrm>
            <a:off x="9524365" y="4366895"/>
            <a:ext cx="0" cy="45148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pada Problem yang Kompleks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pada Problem yang Kompleks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2336165" y="6350000"/>
            <a:ext cx="3037840" cy="4768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95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Definisi </a:t>
            </a:r>
            <a:r>
              <a:rPr lang="en-US" sz="3600"/>
              <a:t>Neural Network</a:t>
            </a:r>
            <a:endParaRPr lang="en-US" sz="3600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quarter" idx="13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865" y="1012190"/>
            <a:ext cx="10812145" cy="5224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2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sp>
        <p:nvSpPr>
          <p:cNvPr id="4" name="Text Box 3"/>
          <p:cNvSpPr txBox="1"/>
          <p:nvPr/>
        </p:nvSpPr>
        <p:spPr>
          <a:xfrm>
            <a:off x="1651000" y="5663565"/>
            <a:ext cx="64077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Menjadikan komputer memiliki </a:t>
            </a:r>
            <a:r>
              <a:rPr lang="en-US" b="1"/>
              <a:t>kemampuan cognitif </a:t>
            </a:r>
            <a:r>
              <a:rPr lang="en-US"/>
              <a:t>seperti otak manusia, memiliki kemampuan </a:t>
            </a:r>
            <a:r>
              <a:rPr lang="en-US" b="1"/>
              <a:t>problem solving </a:t>
            </a:r>
            <a:r>
              <a:rPr lang="en-US"/>
              <a:t>dan dapat melakukan </a:t>
            </a:r>
            <a:r>
              <a:rPr lang="en-US" b="1"/>
              <a:t>proses pembelajaran</a:t>
            </a:r>
            <a:endParaRPr lang="en-US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pada Problem yang Kompleks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9610" y="1816100"/>
            <a:ext cx="42316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sym typeface="+mn-ea"/>
              </a:rPr>
              <a:t>Teknik calculate gradient loss:</a:t>
            </a:r>
            <a:endParaRPr lang="en-US" sz="2400" i="1">
              <a:sym typeface="+mn-ea"/>
            </a:endParaRPr>
          </a:p>
          <a:p>
            <a:pPr algn="ctr"/>
            <a:r>
              <a:rPr lang="en-US" sz="2400"/>
              <a:t>- Backpropagation</a:t>
            </a:r>
            <a:endParaRPr lang="en-US" sz="2400"/>
          </a:p>
        </p:txBody>
      </p:sp>
      <p:sp>
        <p:nvSpPr>
          <p:cNvPr id="4" name="Text Box 3"/>
          <p:cNvSpPr txBox="1"/>
          <p:nvPr/>
        </p:nvSpPr>
        <p:spPr>
          <a:xfrm>
            <a:off x="1681480" y="2768600"/>
            <a:ext cx="640334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ym typeface="+mn-ea"/>
              </a:rPr>
              <a:t>teknik yang sangat efisien dalam menghitung gradient function  dengan menerapkan</a:t>
            </a:r>
            <a:r>
              <a:rPr lang="en-US" sz="2000" b="1">
                <a:sym typeface="+mn-ea"/>
              </a:rPr>
              <a:t> chain rule</a:t>
            </a:r>
            <a:r>
              <a:rPr lang="en-US" sz="2000">
                <a:sym typeface="+mn-ea"/>
              </a:rPr>
              <a:t> pada persamaan derivative </a:t>
            </a:r>
            <a:r>
              <a:rPr lang="en-US" sz="2000" b="1">
                <a:sym typeface="+mn-ea"/>
              </a:rPr>
              <a:t>gradient loss</a:t>
            </a:r>
            <a:r>
              <a:rPr lang="en-US" sz="2000">
                <a:sym typeface="+mn-ea"/>
              </a:rPr>
              <a:t>.</a:t>
            </a:r>
            <a:endParaRPr lang="en-US" sz="2000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74650" y="1587500"/>
            <a:ext cx="8394700" cy="4330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88645" y="436245"/>
            <a:ext cx="807974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pPr algn="l"/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pPr algn="l"/>
            <a:r>
              <a:rPr lang="en-US" sz="2400">
                <a:sym typeface="+mn-ea"/>
              </a:rPr>
              <a:t>calculate gradient function menggunakan backpropagation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graphicFrame>
        <p:nvGraphicFramePr>
          <p:cNvPr id="66" name="Object 6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50690" y="1815465"/>
          <a:ext cx="2045970" cy="915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0690" y="1815465"/>
                        <a:ext cx="2045970" cy="915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2979420"/>
          <a:ext cx="2748915" cy="102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3" imgW="1524000" imgH="533400" progId="Equation.KSEE3">
                  <p:embed/>
                </p:oleObj>
              </mc:Choice>
              <mc:Fallback>
                <p:oleObj name="" r:id="rId3" imgW="1524000" imgH="5334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2979420"/>
                        <a:ext cx="2748915" cy="1024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57420" y="3139440"/>
          <a:ext cx="1196340" cy="81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596900" imgH="469900" progId="Equation.KSEE3">
                  <p:embed/>
                </p:oleObj>
              </mc:Choice>
              <mc:Fallback>
                <p:oleObj name="" r:id="rId5" imgW="596900" imgH="469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7420" y="3139440"/>
                        <a:ext cx="1196340" cy="816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4471035"/>
          <a:ext cx="5088255" cy="8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2730500" imgH="431800" progId="Equation.KSEE3">
                  <p:embed/>
                </p:oleObj>
              </mc:Choice>
              <mc:Fallback>
                <p:oleObj name="" r:id="rId7" imgW="2730500" imgH="4318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9525" y="4471035"/>
                        <a:ext cx="5088255" cy="821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50340" y="1818640"/>
          <a:ext cx="19443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" name="" r:id="rId9" imgW="927100" imgH="444500" progId="Equation.KSEE3">
                  <p:embed/>
                </p:oleObj>
              </mc:Choice>
              <mc:Fallback>
                <p:oleObj name="" r:id="rId9" imgW="927100" imgH="4445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50340" y="1818640"/>
                        <a:ext cx="19443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74650" y="1587500"/>
            <a:ext cx="8394700" cy="4330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88645" y="436245"/>
            <a:ext cx="807974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pPr algn="l"/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pPr algn="l"/>
            <a:r>
              <a:rPr lang="en-US" sz="2400">
                <a:sym typeface="+mn-ea"/>
              </a:rPr>
              <a:t>calculate gradient function menggunakan backpropagation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graphicFrame>
        <p:nvGraphicFramePr>
          <p:cNvPr id="66" name="Object 6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50690" y="1815465"/>
          <a:ext cx="2045970" cy="915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0690" y="1815465"/>
                        <a:ext cx="2045970" cy="915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2979420"/>
          <a:ext cx="2748915" cy="102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3" imgW="1524000" imgH="533400" progId="Equation.KSEE3">
                  <p:embed/>
                </p:oleObj>
              </mc:Choice>
              <mc:Fallback>
                <p:oleObj name="" r:id="rId3" imgW="1524000" imgH="5334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2979420"/>
                        <a:ext cx="2748915" cy="1024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57420" y="3139440"/>
          <a:ext cx="1196340" cy="81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596900" imgH="469900" progId="Equation.KSEE3">
                  <p:embed/>
                </p:oleObj>
              </mc:Choice>
              <mc:Fallback>
                <p:oleObj name="" r:id="rId5" imgW="596900" imgH="469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7420" y="3139440"/>
                        <a:ext cx="1196340" cy="816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4471035"/>
          <a:ext cx="5088255" cy="8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2730500" imgH="431800" progId="Equation.KSEE3">
                  <p:embed/>
                </p:oleObj>
              </mc:Choice>
              <mc:Fallback>
                <p:oleObj name="" r:id="rId7" imgW="2730500" imgH="4318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9525" y="4471035"/>
                        <a:ext cx="5088255" cy="821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50340" y="1818640"/>
          <a:ext cx="19443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" name="" r:id="rId9" imgW="927100" imgH="444500" progId="Equation.KSEE3">
                  <p:embed/>
                </p:oleObj>
              </mc:Choice>
              <mc:Fallback>
                <p:oleObj name="" r:id="rId9" imgW="927100" imgH="4445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50340" y="1818640"/>
                        <a:ext cx="19443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s 8"/>
          <p:cNvSpPr/>
          <p:nvPr/>
        </p:nvSpPr>
        <p:spPr>
          <a:xfrm>
            <a:off x="2703195" y="1790065"/>
            <a:ext cx="822325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4174490" y="1790065"/>
            <a:ext cx="2287905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74650" y="1587500"/>
            <a:ext cx="8394700" cy="4330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88645" y="436245"/>
            <a:ext cx="807974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pPr algn="l"/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pPr algn="l"/>
            <a:r>
              <a:rPr lang="en-US" sz="2400">
                <a:sym typeface="+mn-ea"/>
              </a:rPr>
              <a:t>calculate gradient function menggunakan backpropagation</a:t>
            </a:r>
            <a:r>
              <a:rPr lang="en-US" sz="2400">
                <a:solidFill>
                  <a:schemeClr val="tx1"/>
                </a:solidFill>
              </a:rPr>
              <a:t>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graphicFrame>
        <p:nvGraphicFramePr>
          <p:cNvPr id="66" name="Object 6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50690" y="1815465"/>
          <a:ext cx="2045970" cy="915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0690" y="1815465"/>
                        <a:ext cx="2045970" cy="915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2979420"/>
          <a:ext cx="2748915" cy="102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3" imgW="1524000" imgH="533400" progId="Equation.KSEE3">
                  <p:embed/>
                </p:oleObj>
              </mc:Choice>
              <mc:Fallback>
                <p:oleObj name="" r:id="rId3" imgW="1524000" imgH="5334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2979420"/>
                        <a:ext cx="2748915" cy="1024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57420" y="3139440"/>
          <a:ext cx="1196340" cy="81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596900" imgH="469900" progId="Equation.KSEE3">
                  <p:embed/>
                </p:oleObj>
              </mc:Choice>
              <mc:Fallback>
                <p:oleObj name="" r:id="rId5" imgW="596900" imgH="469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7420" y="3139440"/>
                        <a:ext cx="1196340" cy="816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4471035"/>
          <a:ext cx="5088255" cy="8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2730500" imgH="431800" progId="Equation.KSEE3">
                  <p:embed/>
                </p:oleObj>
              </mc:Choice>
              <mc:Fallback>
                <p:oleObj name="" r:id="rId7" imgW="2730500" imgH="4318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9525" y="4471035"/>
                        <a:ext cx="5088255" cy="821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50340" y="1818640"/>
          <a:ext cx="19443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" name="" r:id="rId9" imgW="927100" imgH="444500" progId="Equation.KSEE3">
                  <p:embed/>
                </p:oleObj>
              </mc:Choice>
              <mc:Fallback>
                <p:oleObj name="" r:id="rId9" imgW="927100" imgH="4445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50340" y="1818640"/>
                        <a:ext cx="19443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s 8"/>
          <p:cNvSpPr/>
          <p:nvPr/>
        </p:nvSpPr>
        <p:spPr>
          <a:xfrm>
            <a:off x="1113790" y="4409440"/>
            <a:ext cx="822325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5139055" y="1790065"/>
            <a:ext cx="132334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653280" y="3139440"/>
            <a:ext cx="75057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485005" y="4464050"/>
            <a:ext cx="197739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5617210" y="3139440"/>
            <a:ext cx="33655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74650" y="1587500"/>
            <a:ext cx="8394700" cy="4330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88645" y="436245"/>
            <a:ext cx="807974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calculate gradient function menggunakan backpropagation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graphicFrame>
        <p:nvGraphicFramePr>
          <p:cNvPr id="74" name="Object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4695" y="3308985"/>
          <a:ext cx="4131945" cy="69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" name="" r:id="rId1" imgW="7818120" imgH="1274445" progId="Equation.KSEE3">
                  <p:embed/>
                </p:oleObj>
              </mc:Choice>
              <mc:Fallback>
                <p:oleObj name="" r:id="rId1" imgW="7818120" imgH="1274445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4695" y="3308985"/>
                        <a:ext cx="4131945" cy="69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4695" y="4217670"/>
          <a:ext cx="7219315" cy="817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" name="" r:id="rId3" imgW="1028700" imgH="175895" progId="Equation.KSEE3">
                  <p:embed/>
                </p:oleObj>
              </mc:Choice>
              <mc:Fallback>
                <p:oleObj name="" r:id="rId3" imgW="1028700" imgH="175895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4695" y="4217670"/>
                        <a:ext cx="7219315" cy="817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4695" y="1818640"/>
          <a:ext cx="19443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" name="" r:id="rId5" imgW="927100" imgH="444500" progId="Equation.KSEE3">
                  <p:embed/>
                </p:oleObj>
              </mc:Choice>
              <mc:Fallback>
                <p:oleObj name="" r:id="rId5" imgW="927100" imgH="4445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4695" y="1818640"/>
                        <a:ext cx="19443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s 9"/>
          <p:cNvSpPr/>
          <p:nvPr/>
        </p:nvSpPr>
        <p:spPr>
          <a:xfrm>
            <a:off x="1644650" y="1760855"/>
            <a:ext cx="114046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1936115" y="3172460"/>
            <a:ext cx="292989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introduction - Optimizer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402590" y="1779270"/>
            <a:ext cx="7905115" cy="50476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Rectangles 72"/>
          <p:cNvSpPr/>
          <p:nvPr/>
        </p:nvSpPr>
        <p:spPr>
          <a:xfrm>
            <a:off x="8648700" y="1779270"/>
            <a:ext cx="3028950" cy="48869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8648700" y="1779270"/>
            <a:ext cx="316928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ym typeface="+mn-ea"/>
              </a:rPr>
              <a:t>Optimizer :</a:t>
            </a:r>
            <a:endParaRPr lang="en-US" sz="2000">
              <a:sym typeface="+mn-ea"/>
            </a:endParaRPr>
          </a:p>
          <a:p>
            <a:r>
              <a:rPr lang="en-US" sz="2000">
                <a:sym typeface="+mn-ea"/>
              </a:rPr>
              <a:t>algorithm yang mengatur </a:t>
            </a:r>
            <a:r>
              <a:rPr lang="en-US" sz="2000" b="1">
                <a:sym typeface="+mn-ea"/>
              </a:rPr>
              <a:t>bagaimana model diupdate</a:t>
            </a:r>
            <a:r>
              <a:rPr lang="en-US" sz="2000">
                <a:sym typeface="+mn-ea"/>
              </a:rPr>
              <a:t> dengan terlebih dahulu mencari gradient function menggunakan teknik seperti backpropagation.</a:t>
            </a:r>
            <a:endParaRPr lang="en-US" sz="2000">
              <a:sym typeface="+mn-ea"/>
            </a:endParaRPr>
          </a:p>
          <a:p>
            <a:endParaRPr lang="en-US" sz="2000">
              <a:sym typeface="+mn-ea"/>
            </a:endParaRPr>
          </a:p>
          <a:p>
            <a:r>
              <a:rPr lang="en-US" sz="2000">
                <a:sym typeface="+mn-ea"/>
              </a:rPr>
              <a:t>Flow proses disamping, dari satu step ke step lainya hingga didapatkan updated weight disebut optimizer.</a:t>
            </a:r>
            <a:endParaRPr lang="en-US" sz="2000"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introduction - Optimizer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72528" y="1816100"/>
            <a:ext cx="3265805" cy="1938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sym typeface="+mn-ea"/>
              </a:rPr>
              <a:t>Jenis - jenis Optimizer:</a:t>
            </a:r>
            <a:endParaRPr lang="en-US" sz="2400">
              <a:sym typeface="+mn-ea"/>
            </a:endParaRPr>
          </a:p>
          <a:p>
            <a:pPr algn="l"/>
            <a:r>
              <a:rPr lang="en-US" sz="2400"/>
              <a:t>- SGD</a:t>
            </a:r>
            <a:endParaRPr lang="en-US" sz="2400"/>
          </a:p>
          <a:p>
            <a:pPr algn="l"/>
            <a:r>
              <a:rPr lang="en-US" sz="2400"/>
              <a:t>- RMS Prop</a:t>
            </a:r>
            <a:endParaRPr lang="en-US" sz="2400"/>
          </a:p>
          <a:p>
            <a:pPr algn="l"/>
            <a:r>
              <a:rPr lang="en-US" sz="2400"/>
              <a:t>- Adam</a:t>
            </a:r>
            <a:endParaRPr lang="en-US" sz="2400"/>
          </a:p>
          <a:p>
            <a:pPr algn="l"/>
            <a:r>
              <a:rPr lang="en-US" sz="2400"/>
              <a:t>- dll.</a:t>
            </a:r>
            <a:endParaRPr lang="en-US"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981075"/>
            <a:ext cx="7554595" cy="52952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47675" y="219075"/>
            <a:ext cx="490283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Adam Optimizer Algorithm</a:t>
            </a:r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981075"/>
            <a:ext cx="7554595" cy="52952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550150" y="3030220"/>
            <a:ext cx="457771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pada bagian </a:t>
            </a:r>
            <a:r>
              <a:rPr lang="en-US" sz="2400" i="1">
                <a:solidFill>
                  <a:srgbClr val="FF0000"/>
                </a:solidFill>
              </a:rPr>
              <a:t>Compute gradient estimate</a:t>
            </a:r>
            <a:r>
              <a:rPr lang="en-US" sz="2400" i="1"/>
              <a:t> </a:t>
            </a:r>
            <a:r>
              <a:rPr lang="en-US" sz="2400"/>
              <a:t>digunakan teknik seperti </a:t>
            </a:r>
            <a:r>
              <a:rPr lang="en-US" sz="2400" b="1"/>
              <a:t>backpropagation </a:t>
            </a:r>
            <a:r>
              <a:rPr lang="en-US" sz="2400"/>
              <a:t>untuk menghitung gradient function</a:t>
            </a:r>
            <a:endParaRPr lang="en-US" sz="2400"/>
          </a:p>
        </p:txBody>
      </p:sp>
      <p:sp>
        <p:nvSpPr>
          <p:cNvPr id="7" name="Text Box 6"/>
          <p:cNvSpPr txBox="1"/>
          <p:nvPr/>
        </p:nvSpPr>
        <p:spPr>
          <a:xfrm>
            <a:off x="447675" y="219075"/>
            <a:ext cx="490283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Adam Optimizer Algorithm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885" y="3933825"/>
            <a:ext cx="5276850" cy="5143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503535" y="6391275"/>
            <a:ext cx="150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(sumber </a:t>
            </a:r>
            <a:r>
              <a:rPr lang="en-US">
                <a:hlinkClick r:id="rId2" action="ppaction://hlinkfile"/>
              </a:rPr>
              <a:t>link</a:t>
            </a:r>
            <a:r>
              <a:rPr lang="en-US"/>
              <a:t>)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5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987675" y="4777740"/>
            <a:ext cx="621601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Multi Layer Perceptron menggunakan Keras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742315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  <p:sp>
        <p:nvSpPr>
          <p:cNvPr id="23" name="Rectangles 22"/>
          <p:cNvSpPr/>
          <p:nvPr/>
        </p:nvSpPr>
        <p:spPr>
          <a:xfrm>
            <a:off x="8618220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153160" y="615061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9099550" y="61506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10968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inplementasi MLP pada Python menggunakan Keras!</a:t>
            </a:r>
            <a:endParaRPr lang="en-US" sz="3600"/>
          </a:p>
        </p:txBody>
      </p:sp>
      <p:sp>
        <p:nvSpPr>
          <p:cNvPr id="12" name="Text Box 11"/>
          <p:cNvSpPr txBox="1"/>
          <p:nvPr/>
        </p:nvSpPr>
        <p:spPr>
          <a:xfrm>
            <a:off x="843280" y="1308100"/>
            <a:ext cx="64503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Buka Jupyter Notebook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Buat notebook baru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Implementasikan MLP menggunakan Keras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open notebook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06060" y="3137535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Sesi Diskusi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050d8d75c3a9b5ed52cca29556a1df7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174365" y="1741170"/>
            <a:ext cx="5842000" cy="381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4635" y="2127249"/>
            <a:ext cx="6091225" cy="14675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Thank you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mtClean="0"/>
              <a:t>PART 1</a:t>
            </a:r>
            <a:endParaRPr lang="en-US" altLang="zh-CN" smtClean="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742315" y="1611630"/>
            <a:ext cx="2489835" cy="3803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4" name="Text Box 13"/>
          <p:cNvSpPr txBox="1"/>
          <p:nvPr/>
        </p:nvSpPr>
        <p:spPr>
          <a:xfrm>
            <a:off x="641350" y="5804535"/>
            <a:ext cx="6838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Input pada Neural Network terdiri dari vector data dengan bentuk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6" name="Content Placeholder 15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366318" y="5715635"/>
          <a:ext cx="2100580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812800" imgH="228600" progId="Equation.KSEE3">
                  <p:embed/>
                </p:oleObj>
              </mc:Choice>
              <mc:Fallback>
                <p:oleObj name="" r:id="rId1" imgW="812800" imgH="228600" progId="Equation.KSEE3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66318" y="5715635"/>
                        <a:ext cx="2100580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1123950" y="1611630"/>
            <a:ext cx="3535045" cy="3803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4" name="Text Box 13"/>
          <p:cNvSpPr txBox="1"/>
          <p:nvPr/>
        </p:nvSpPr>
        <p:spPr>
          <a:xfrm>
            <a:off x="641350" y="5804535"/>
            <a:ext cx="6626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Tiap input akan dilakukan perkalian dengan bobot/weight  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6" name="Content Placeholder 15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6860541" y="5715000"/>
          <a:ext cx="3282315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1270000" imgH="228600" progId="Equation.KSEE3">
                  <p:embed/>
                </p:oleObj>
              </mc:Choice>
              <mc:Fallback>
                <p:oleObj name="" r:id="rId1" imgW="1270000" imgH="228600" progId="Equation.KSEE3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60541" y="5715000"/>
                        <a:ext cx="3282315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66470" y="1012190"/>
            <a:ext cx="9086850" cy="43129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09765" y="1012190"/>
            <a:ext cx="2487930" cy="1122680"/>
          </a:xfrm>
          <a:prstGeom prst="wedgeRoundRectCallout">
            <a:avLst>
              <a:gd name="adj1" fmla="val -69678"/>
              <a:gd name="adj2" fmla="val 113687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graphicFrame>
        <p:nvGraphicFramePr>
          <p:cNvPr id="4" name="Content Placeholder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081520" y="1122363"/>
          <a:ext cx="234442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60400" imgH="254000" progId="Equation.KSEE3">
                  <p:embed/>
                </p:oleObj>
              </mc:Choice>
              <mc:Fallback>
                <p:oleObj name="" r:id="rId2" imgW="660400" imgH="2540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1520" y="1122363"/>
                        <a:ext cx="234442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641350" y="5804535"/>
            <a:ext cx="110382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Hasil perkalian tiap input dengan bobot masing-masing </a:t>
            </a:r>
            <a:r>
              <a:rPr lang="en-US" b="1"/>
              <a:t>dijumlahkan </a:t>
            </a:r>
            <a:r>
              <a:rPr lang="en-US"/>
              <a:t>dan ditambahkan </a:t>
            </a:r>
            <a:r>
              <a:rPr lang="en-US" b="1"/>
              <a:t>bias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Bias seperti </a:t>
            </a:r>
            <a:r>
              <a:rPr lang="en-US" b="1"/>
              <a:t>intercept </a:t>
            </a:r>
            <a:r>
              <a:rPr lang="en-US"/>
              <a:t>dalam persamaan linear, ditambahkan untuk mengatur agar hasil perhitungan lebih akurat (y = mx + c)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5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5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6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5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6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9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50"/>
  <p:tag name="KSO_WM_TEMPLATE_THUMBS_INDEX" val="1、4、7、8、9、10、11、12、13、14、15"/>
</p:tagLst>
</file>

<file path=ppt/tags/tag18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1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Product Launch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50_1*b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5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650_1*b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Reporter name"/>
</p:tagLst>
</file>

<file path=ppt/tags/tag186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8.xml><?xml version="1.0" encoding="utf-8"?>
<p:tagLst xmlns:p="http://schemas.openxmlformats.org/presentationml/2006/main">
  <p:tag name="KSO_WM_SLIDE_ID" val="custom2020265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50"/>
  <p:tag name="KSO_WM_SLIDE_LAYOUT" val="a_b"/>
  <p:tag name="KSO_WM_SLIDE_LAYOUT_CNT" val="1_3"/>
  <p:tag name="KSO_WM_TEMPLATE_THUMBS_INDEX" val="1、4、7、8、9、10、11、12、13、14、15"/>
  <p:tag name="KSO_WM_TEMPLATE_MASTER_THUMB_INDEX" val="12"/>
</p:tagLst>
</file>

<file path=ppt/tags/tag189.xml><?xml version="1.0" encoding="utf-8"?>
<p:tagLst xmlns:p="http://schemas.openxmlformats.org/presentationml/2006/main">
  <p:tag name="KSO_WM_UNIT_ISCONTENTSTITLE" val="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50_2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ONTENTS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50_2*i*1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50_2*l_h_i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50_2*l_h_i*1_1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50_2*l_h_a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ID" val="custom20202650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50"/>
  <p:tag name="KSO_WM_SLIDE_LAYOUT" val="a_l"/>
  <p:tag name="KSO_WM_SLIDE_LAYOUT_CNT" val="1_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16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17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22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23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28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29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34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35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42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4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4"/>
  <p:tag name="KSO_WM_UNIT_TYPE" val="a"/>
  <p:tag name="KSO_WM_UNIT_INDEX" val="1"/>
  <p:tag name="KSO_WM_UNIT_PRESET_TEXT" val="Thank you 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b"/>
  <p:tag name="KSO_WM_UNIT_INDEX" val="2"/>
  <p:tag name="KSO_WM_UNIT_PRESET_TEXT" val="Reporter name"/>
</p:tagLst>
</file>

<file path=ppt/tags/tag246.xml><?xml version="1.0" encoding="utf-8"?>
<p:tagLst xmlns:p="http://schemas.openxmlformats.org/presentationml/2006/main">
  <p:tag name="KSO_WM_SLIDE_ID" val="custom20202650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50"/>
  <p:tag name="KSO_WM_SLIDE_TYPE" val="endPage"/>
  <p:tag name="KSO_WM_SLIDE_SUBTYPE" val="pureTxt"/>
  <p:tag name="KSO_WM_SLIDE_LAYOUT" val="a_b"/>
  <p:tag name="KSO_WM_SLIDE_LAYOUT_CNT" val="1_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5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heme/theme1.xml><?xml version="1.0" encoding="utf-8"?>
<a:theme xmlns:a="http://schemas.openxmlformats.org/drawingml/2006/main" name="Office 主题​​">
  <a:themeElements>
    <a:clrScheme name="自定义 54">
      <a:dk1>
        <a:srgbClr val="000000"/>
      </a:dk1>
      <a:lt1>
        <a:srgbClr val="FFFFFF"/>
      </a:lt1>
      <a:dk2>
        <a:srgbClr val="B4C1BA"/>
      </a:dk2>
      <a:lt2>
        <a:srgbClr val="FFFFFF"/>
      </a:lt2>
      <a:accent1>
        <a:srgbClr val="41545A"/>
      </a:accent1>
      <a:accent2>
        <a:srgbClr val="5C7C7C"/>
      </a:accent2>
      <a:accent3>
        <a:srgbClr val="719A97"/>
      </a:accent3>
      <a:accent4>
        <a:srgbClr val="82B2AE"/>
      </a:accent4>
      <a:accent5>
        <a:srgbClr val="91C8C2"/>
      </a:accent5>
      <a:accent6>
        <a:srgbClr val="A0DDD5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7643</Words>
  <Application>WPS Presentation</Application>
  <PresentationFormat>宽屏</PresentationFormat>
  <Paragraphs>560</Paragraphs>
  <Slides>63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37</vt:i4>
      </vt:variant>
      <vt:variant>
        <vt:lpstr>幻灯片标题</vt:lpstr>
      </vt:variant>
      <vt:variant>
        <vt:i4>63</vt:i4>
      </vt:variant>
    </vt:vector>
  </HeadingPairs>
  <TitlesOfParts>
    <vt:vector size="110" baseType="lpstr">
      <vt:lpstr>Arial</vt:lpstr>
      <vt:lpstr>SimSun</vt:lpstr>
      <vt:lpstr>Wingdings</vt:lpstr>
      <vt:lpstr>Microsoft YaHei</vt:lpstr>
      <vt:lpstr>汉仪旗黑-85S</vt:lpstr>
      <vt:lpstr>Times New Roman</vt:lpstr>
      <vt:lpstr>Arial Unicode MS</vt:lpstr>
      <vt:lpstr>等线</vt:lpstr>
      <vt:lpstr>Wingdings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Open BOML #3</vt:lpstr>
      <vt:lpstr>PowerPoint 演示文稿</vt:lpstr>
      <vt:lpstr>Konsep Dasar Neural Network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Konsep Single Layer Perceptron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Single Layer Perceptron From Scratch </vt:lpstr>
      <vt:lpstr>PowerPoint 演示文稿</vt:lpstr>
      <vt:lpstr>Konsep Multi Layer Perceptron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 Layer Perceptron menggunakan Keras</vt:lpstr>
      <vt:lpstr>PowerPoint 演示文稿</vt:lpstr>
      <vt:lpstr>Sesi Diskusi</vt:lpstr>
      <vt:lpstr>PowerPoint 演示文稿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yunus</cp:lastModifiedBy>
  <cp:revision>79</cp:revision>
  <dcterms:created xsi:type="dcterms:W3CDTF">2019-08-29T08:14:00Z</dcterms:created>
  <dcterms:modified xsi:type="dcterms:W3CDTF">2020-07-04T02:01:00Z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1033-11.2.0.9452</vt:lpwstr>
  </property>
</Properties>
</file>